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57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8" r:id="rId18"/>
    <p:sldId id="279" r:id="rId19"/>
    <p:sldId id="277" r:id="rId20"/>
    <p:sldId id="280" r:id="rId21"/>
    <p:sldId id="282" r:id="rId22"/>
    <p:sldId id="283" r:id="rId23"/>
    <p:sldId id="284" r:id="rId24"/>
    <p:sldId id="285" r:id="rId25"/>
    <p:sldId id="287" r:id="rId26"/>
    <p:sldId id="288" r:id="rId27"/>
    <p:sldId id="289" r:id="rId28"/>
    <p:sldId id="290" r:id="rId29"/>
    <p:sldId id="291" r:id="rId30"/>
    <p:sldId id="286" r:id="rId31"/>
    <p:sldId id="261" r:id="rId32"/>
    <p:sldId id="262" r:id="rId33"/>
    <p:sldId id="281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90" y="72"/>
      </p:cViewPr>
      <p:guideLst>
        <p:guide orient="horz" pos="2137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7/22/2023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7/22/2023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7/22/2023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7/22/2023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7/22/2023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7/22/2023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7/22/2023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7/22/2023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7/22/2023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7/22/2023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7/22/2023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7/22/2023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7/22/2023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7/22/2023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7/22/2023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7/22/2023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7/22/2023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7/22/2023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8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aticon.com/free-icon/right-click_3645851" TargetMode="External"/><Relationship Id="rId3" Type="http://schemas.openxmlformats.org/officeDocument/2006/relationships/hyperlink" Target="https://www.pngegg.com/en/png-yuojl/download" TargetMode="External"/><Relationship Id="rId7" Type="http://schemas.openxmlformats.org/officeDocument/2006/relationships/hyperlink" Target="https://www.flaticon.com/free-icon/left-click_3645819" TargetMode="External"/><Relationship Id="rId12" Type="http://schemas.openxmlformats.org/officeDocument/2006/relationships/hyperlink" Target="https://www.vhv.rs/download/hxwTTJR_approved-stamp-clipart-png-download-fully-funded-transparent/" TargetMode="External"/><Relationship Id="rId2" Type="http://schemas.openxmlformats.org/officeDocument/2006/relationships/hyperlink" Target="https://www.pngegg.com/en/png-nrdyy/downloa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laticon.com/kr/free-icon/computer-mouse_75363" TargetMode="External"/><Relationship Id="rId11" Type="http://schemas.openxmlformats.org/officeDocument/2006/relationships/hyperlink" Target="http://clipart-library.com/clipart/1716695.htm" TargetMode="External"/><Relationship Id="rId5" Type="http://schemas.openxmlformats.org/officeDocument/2006/relationships/hyperlink" Target="https://www.iconexperience.com/v_collection/icons/?icon=keyboard_key_f" TargetMode="External"/><Relationship Id="rId10" Type="http://schemas.openxmlformats.org/officeDocument/2006/relationships/hyperlink" Target="http://clipart-library.com/search1/?q=spacebar#gsc.tab=1&amp;gsc.q=spacebar&amp;gsc.page=1" TargetMode="External"/><Relationship Id="rId4" Type="http://schemas.openxmlformats.org/officeDocument/2006/relationships/hyperlink" Target="https://toppng.com/img-download/stock/162876" TargetMode="External"/><Relationship Id="rId9" Type="http://schemas.openxmlformats.org/officeDocument/2006/relationships/hyperlink" Target="http://clipart-library/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rmytimes.com/news/your-army/2020/03/24/three-army-field-hospitals-ordered-to-new-york-washington-states/" TargetMode="External"/><Relationship Id="rId13" Type="http://schemas.openxmlformats.org/officeDocument/2006/relationships/hyperlink" Target="https://store.steampowered.com/app/434730/Half_Dead/?l=koreana" TargetMode="External"/><Relationship Id="rId3" Type="http://schemas.openxmlformats.org/officeDocument/2006/relationships/hyperlink" Target="https://namu.wiki/w/Vulkan(API)" TargetMode="External"/><Relationship Id="rId7" Type="http://schemas.openxmlformats.org/officeDocument/2006/relationships/hyperlink" Target="https://slidesplayer.org/slide/16807366/" TargetMode="External"/><Relationship Id="rId12" Type="http://schemas.openxmlformats.org/officeDocument/2006/relationships/hyperlink" Target="https://www.researchgate.net/figure/a-5x5-grid-b-Central-Area-map-c-and-Hallway-map_fig3_267847466" TargetMode="External"/><Relationship Id="rId2" Type="http://schemas.openxmlformats.org/officeDocument/2006/relationships/hyperlink" Target="https://www.canva.com/" TargetMode="External"/><Relationship Id="rId16" Type="http://schemas.openxmlformats.org/officeDocument/2006/relationships/hyperlink" Target="https://knowyourmeme.com/photos/1899872-impostor-of-the-ven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mu.wiki/w/%EA%B2%8C%EC%9E%84%EB%AC%BC%EA%B4%80%EB%A6%AC%EC%9C%84%EC%9B%90%ED%9A%8C#s-4.4" TargetMode="External"/><Relationship Id="rId11" Type="http://schemas.openxmlformats.org/officeDocument/2006/relationships/hyperlink" Target="https://roboticsandautomationnews.com/2022/01/28/humanoid-robots-are-we-about-to-see-science-fiction-become-everyday-fact/48751/" TargetMode="External"/><Relationship Id="rId5" Type="http://schemas.openxmlformats.org/officeDocument/2006/relationships/hyperlink" Target="https://namu.wiki/w/%EA%B2%8C%EC%9E%84%EB%AC%BC%EA%B4%80%EB%A6%AC%EC%9C%84%EC%9B%90%ED%9A%8C#s-4.3" TargetMode="External"/><Relationship Id="rId15" Type="http://schemas.openxmlformats.org/officeDocument/2006/relationships/hyperlink" Target="https://www.redbubble.com/i/ipad-case/Imposter-Climbing-in-Vent-by-DS-Blxck/72415764.MNKGF" TargetMode="External"/><Relationship Id="rId10" Type="http://schemas.openxmlformats.org/officeDocument/2006/relationships/hyperlink" Target="https://twitter.com/PaulConnon1/status/1586391518621110273" TargetMode="External"/><Relationship Id="rId4" Type="http://schemas.openxmlformats.org/officeDocument/2006/relationships/hyperlink" Target="https://namu.wiki/w/C%2B%2B" TargetMode="External"/><Relationship Id="rId9" Type="http://schemas.openxmlformats.org/officeDocument/2006/relationships/hyperlink" Target="https://www.masalladeorion.net/primer-trailer-para-chappie-de-neill-blomkamp/" TargetMode="External"/><Relationship Id="rId14" Type="http://schemas.openxmlformats.org/officeDocument/2006/relationships/hyperlink" Target="https://store.steampowered.com/app/1738710/SCP_Observer/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critpoints.net/2016/04/09/what-ruined-fps-games-regenerating-health/" TargetMode="External"/><Relationship Id="rId3" Type="http://schemas.openxmlformats.org/officeDocument/2006/relationships/hyperlink" Target="https://vsbattles.fandom.com/wiki/Sledgehammer" TargetMode="External"/><Relationship Id="rId7" Type="http://schemas.openxmlformats.org/officeDocument/2006/relationships/hyperlink" Target="https://tenor.com/ko/view/gernade-gif-20208547" TargetMode="External"/><Relationship Id="rId12" Type="http://schemas.openxmlformats.org/officeDocument/2006/relationships/hyperlink" Target="https://www.istockphoto.com/kr/%EC%82%AC%EC%A7%84/balck-%EB%B0%8F-%EC%9D%B8%EB%AA%85%EB%B3%84-%EC%9D%B4%EB%AF%B8%EC%A7%80-%EB%82%A8%EC%84%B1-%EC%8B%A4%EB%A3%A8%EC%97%A3-%EC%8B%A4%ED%96%89-gm185086433-19156739?phrase=escape" TargetMode="External"/><Relationship Id="rId2" Type="http://schemas.openxmlformats.org/officeDocument/2006/relationships/hyperlink" Target="https://www.canva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nrealengine.com/marketplace/ko/product/pack-of-various-grenades" TargetMode="External"/><Relationship Id="rId11" Type="http://schemas.openxmlformats.org/officeDocument/2006/relationships/hyperlink" Target="https://thecyclefrontier.wiki/wiki/Keycards#/media/File:KeyCardBlue.png" TargetMode="External"/><Relationship Id="rId5" Type="http://schemas.openxmlformats.org/officeDocument/2006/relationships/hyperlink" Target="https://www.artstation.com/artwork/w8wlY" TargetMode="External"/><Relationship Id="rId10" Type="http://schemas.openxmlformats.org/officeDocument/2006/relationships/hyperlink" Target="https://gfycat.com/fr/jauntybigheartedjellyfish" TargetMode="External"/><Relationship Id="rId4" Type="http://schemas.openxmlformats.org/officeDocument/2006/relationships/hyperlink" Target="https://makeagif.com/gif/modern-warfare-every-finishing-move-4j1TVr" TargetMode="External"/><Relationship Id="rId9" Type="http://schemas.openxmlformats.org/officeDocument/2006/relationships/hyperlink" Target="https://www.reddit.com/r/apexlegends/comments/azjz5u/syringe_3d_model_need_help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E0171-EEF9-F4F7-B1D1-D46F3FC192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PROJECT</a:t>
            </a:r>
            <a:r>
              <a:rPr lang="en-US" altLang="ko-KR" dirty="0"/>
              <a:t>: </a:t>
            </a:r>
            <a:r>
              <a:rPr lang="en-US" altLang="ko-KR" dirty="0" err="1"/>
              <a:t>R</a:t>
            </a:r>
            <a:r>
              <a:rPr lang="en-US" altLang="ko-KR" sz="4000" dirty="0" err="1"/>
              <a:t>e</a:t>
            </a:r>
            <a:r>
              <a:rPr lang="en-US" altLang="ko-KR" dirty="0" err="1"/>
              <a:t>W</a:t>
            </a:r>
            <a:r>
              <a:rPr lang="en-US" altLang="ko-KR" sz="4000" dirty="0" err="1"/>
              <a:t>ALK</a:t>
            </a:r>
            <a:endParaRPr lang="ko-KR" altLang="en-US" sz="4000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DE277240-0AF7-E482-ED34-5D9928A8E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241815"/>
              </p:ext>
            </p:extLst>
          </p:nvPr>
        </p:nvGraphicFramePr>
        <p:xfrm>
          <a:off x="316494" y="567640"/>
          <a:ext cx="4909929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6643">
                  <a:extLst>
                    <a:ext uri="{9D8B030D-6E8A-4147-A177-3AD203B41FA5}">
                      <a16:colId xmlns:a16="http://schemas.microsoft.com/office/drawing/2014/main" val="3347108003"/>
                    </a:ext>
                  </a:extLst>
                </a:gridCol>
                <a:gridCol w="1636643">
                  <a:extLst>
                    <a:ext uri="{9D8B030D-6E8A-4147-A177-3AD203B41FA5}">
                      <a16:colId xmlns:a16="http://schemas.microsoft.com/office/drawing/2014/main" val="3105399446"/>
                    </a:ext>
                  </a:extLst>
                </a:gridCol>
                <a:gridCol w="1636643">
                  <a:extLst>
                    <a:ext uri="{9D8B030D-6E8A-4147-A177-3AD203B41FA5}">
                      <a16:colId xmlns:a16="http://schemas.microsoft.com/office/drawing/2014/main" val="9613713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학번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전화번호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96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임윤수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2019182031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010-8716-3060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6659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양정우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2019182023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010-2063-7620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253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김동재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2019182006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010-2651-7105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159425"/>
                  </a:ext>
                </a:extLst>
              </a:tr>
            </a:tbl>
          </a:graphicData>
        </a:graphic>
      </p:graphicFrame>
      <p:sp>
        <p:nvSpPr>
          <p:cNvPr id="7" name="부제목 2">
            <a:extLst>
              <a:ext uri="{FF2B5EF4-FFF2-40B4-BE49-F238E27FC236}">
                <a16:creationId xmlns:a16="http://schemas.microsoft.com/office/drawing/2014/main" id="{C091FBAD-C6E9-FF2B-95EF-19528E25F52E}"/>
              </a:ext>
            </a:extLst>
          </p:cNvPr>
          <p:cNvSpPr txBox="1">
            <a:spLocks/>
          </p:cNvSpPr>
          <p:nvPr/>
        </p:nvSpPr>
        <p:spPr>
          <a:xfrm rot="21420000">
            <a:off x="4402916" y="3228197"/>
            <a:ext cx="2408117" cy="3916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Presented</a:t>
            </a:r>
            <a:r>
              <a:rPr lang="ko-KR" altLang="en-US" sz="1800" dirty="0"/>
              <a:t> </a:t>
            </a:r>
            <a:r>
              <a:rPr lang="en-US" altLang="ko-KR" sz="1800" dirty="0"/>
              <a:t>by</a:t>
            </a:r>
            <a:r>
              <a:rPr lang="ko-KR" altLang="en-US" sz="1800" dirty="0"/>
              <a:t> </a:t>
            </a:r>
            <a:r>
              <a:rPr lang="en-US" altLang="ko-KR" sz="1800" dirty="0"/>
              <a:t>Team</a:t>
            </a:r>
            <a:r>
              <a:rPr lang="ko-KR" altLang="en-US" sz="1800" dirty="0"/>
              <a:t> </a:t>
            </a:r>
            <a:r>
              <a:rPr lang="en-US" altLang="ko-KR" sz="1800" dirty="0"/>
              <a:t>KYK  </a:t>
            </a:r>
            <a:endParaRPr lang="ko-KR" altLang="en-US" sz="1800" dirty="0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D1971FE3-D071-5849-69D9-79B22F979D41}"/>
              </a:ext>
            </a:extLst>
          </p:cNvPr>
          <p:cNvSpPr txBox="1">
            <a:spLocks/>
          </p:cNvSpPr>
          <p:nvPr/>
        </p:nvSpPr>
        <p:spPr>
          <a:xfrm rot="21420000">
            <a:off x="8295383" y="3004471"/>
            <a:ext cx="2408117" cy="3916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</a:t>
            </a:r>
            <a:r>
              <a:rPr lang="en-US" altLang="ko-KR" sz="18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:</a:t>
            </a:r>
            <a:r>
              <a:rPr lang="en-US" altLang="ko-KR" sz="18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8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리워크</a:t>
            </a:r>
            <a:endParaRPr lang="ko-KR" altLang="en-US" sz="18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0" name="그림 9" descr="스크린샷, 그래픽, 블랙, 디자인이(가) 표시된 사진&#10;&#10;자동 생성된 설명">
            <a:extLst>
              <a:ext uri="{FF2B5EF4-FFF2-40B4-BE49-F238E27FC236}">
                <a16:creationId xmlns:a16="http://schemas.microsoft.com/office/drawing/2014/main" id="{A7AE0604-D05F-AE5B-E139-C50C3F897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049498">
            <a:off x="1981086" y="-191265"/>
            <a:ext cx="1580742" cy="1451648"/>
          </a:xfrm>
          <a:prstGeom prst="rect">
            <a:avLst/>
          </a:prstGeom>
        </p:spPr>
      </p:pic>
      <p:sp>
        <p:nvSpPr>
          <p:cNvPr id="17" name="부제목 16">
            <a:extLst>
              <a:ext uri="{FF2B5EF4-FFF2-40B4-BE49-F238E27FC236}">
                <a16:creationId xmlns:a16="http://schemas.microsoft.com/office/drawing/2014/main" id="{E4CCBC98-FBA8-E4FC-D217-0DD547FB88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4606593-7E61-C469-2A08-3E509FFFA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03790">
            <a:off x="1318742" y="4991340"/>
            <a:ext cx="9083827" cy="658425"/>
          </a:xfrm>
          <a:prstGeom prst="rect">
            <a:avLst/>
          </a:prstGeom>
        </p:spPr>
      </p:pic>
      <p:pic>
        <p:nvPicPr>
          <p:cNvPr id="26" name="그림 25" descr="영수증, 베이지이(가) 표시된 사진&#10;&#10;자동 생성된 설명">
            <a:extLst>
              <a:ext uri="{FF2B5EF4-FFF2-40B4-BE49-F238E27FC236}">
                <a16:creationId xmlns:a16="http://schemas.microsoft.com/office/drawing/2014/main" id="{D08A8419-17ED-BF49-6976-C970666A0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38983">
            <a:off x="1146642" y="4876196"/>
            <a:ext cx="878844" cy="1250956"/>
          </a:xfrm>
          <a:prstGeom prst="rect">
            <a:avLst/>
          </a:prstGeom>
        </p:spPr>
      </p:pic>
      <p:pic>
        <p:nvPicPr>
          <p:cNvPr id="27" name="그림 26" descr="영수증, 베이지이(가) 표시된 사진&#10;&#10;자동 생성된 설명">
            <a:extLst>
              <a:ext uri="{FF2B5EF4-FFF2-40B4-BE49-F238E27FC236}">
                <a16:creationId xmlns:a16="http://schemas.microsoft.com/office/drawing/2014/main" id="{C38CCA57-8FB0-B889-5C44-E063D344E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38983">
            <a:off x="9684646" y="4374555"/>
            <a:ext cx="878844" cy="125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592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4200686" y="1446372"/>
            <a:ext cx="217284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세계관 및 스토리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6096000" y="2030952"/>
            <a:ext cx="4894730" cy="3070250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2075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년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지나친 인구의 증가와 자원의 급격한 감소로 인해 국가간 분쟁이 심화되기 시작하자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이윽고 미국과 중국 사이의 전쟁을 시작으로 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자원 전쟁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 발발함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조용히 각국의 정부 뒤에서 세계의 경제를 조작하며 암약해오던 초거대기업들은 전쟁 개시와 동시에 무기와 장비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그리고 각국의 기밀 정보 등을 판매하며 자원 전쟁의 격화를 유도함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 과정에서 오가는 막대한 이익에 만족하지 못한 초거대기업들은 전쟁을 명분삼아 더 강력하고 뛰어난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상품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을 제작하기 위해 인륜을 저버린 실험을 시작하는데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51658C-55CB-AA95-B837-FA0EE3E74913}"/>
              </a:ext>
            </a:extLst>
          </p:cNvPr>
          <p:cNvSpPr txBox="1"/>
          <p:nvPr/>
        </p:nvSpPr>
        <p:spPr>
          <a:xfrm>
            <a:off x="842681" y="5157254"/>
            <a:ext cx="4993343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8.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세계관 자원 전쟁 참고 자료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1520F8-F6DB-7643-EF4A-56339A317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681" y="2142565"/>
            <a:ext cx="4993343" cy="29135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F4E07E-1C77-D81C-D742-9ED998790507}"/>
              </a:ext>
            </a:extLst>
          </p:cNvPr>
          <p:cNvSpPr txBox="1"/>
          <p:nvPr/>
        </p:nvSpPr>
        <p:spPr>
          <a:xfrm>
            <a:off x="6454212" y="1446372"/>
            <a:ext cx="986117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세계관</a:t>
            </a:r>
          </a:p>
        </p:txBody>
      </p:sp>
      <p:pic>
        <p:nvPicPr>
          <p:cNvPr id="2" name="그림 1" descr="영수증, 베이지이(가) 표시된 사진&#10;&#10;자동 생성된 설명">
            <a:extLst>
              <a:ext uri="{FF2B5EF4-FFF2-40B4-BE49-F238E27FC236}">
                <a16:creationId xmlns:a16="http://schemas.microsoft.com/office/drawing/2014/main" id="{E4440F77-CAC7-37F1-C3D8-06EAAB2EB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38983">
            <a:off x="3000690" y="1541861"/>
            <a:ext cx="878844" cy="125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016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977290E-8766-3045-DEB6-F8961B8E8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707" y="1999130"/>
            <a:ext cx="4874891" cy="19845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259165" y="4363958"/>
            <a:ext cx="9457765" cy="1138095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정부와 세계 로봇 공학기술을 주도하는 추축 재단의 협력 아래 전쟁으로 사지를 잃은 사람들의 재활을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100%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보장한다는 프로젝트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리워크에 참가한 프리랜서 용병인 당신은 낯선 실험실에서 차가운 로봇의 육체로 깨어나게 된다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이윽고 당신은 이 실험이 단순한 재활 프로젝트가 아니며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성공적인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재활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을 원한다면 다른 피실험자들을 모두 사살해서라도 임무를 완수해야 한다는 것을 깨닫게 되는데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….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51658C-55CB-AA95-B837-FA0EE3E74913}"/>
              </a:ext>
            </a:extLst>
          </p:cNvPr>
          <p:cNvSpPr txBox="1"/>
          <p:nvPr/>
        </p:nvSpPr>
        <p:spPr>
          <a:xfrm>
            <a:off x="994707" y="4073141"/>
            <a:ext cx="487489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9.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부상을 입은 병사를 치료중인 미군 사진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60FF13-9889-D750-09DF-8271151D8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99131"/>
            <a:ext cx="4874891" cy="19845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0FB3BE-292D-A465-4FBA-03C0E178DD50}"/>
              </a:ext>
            </a:extLst>
          </p:cNvPr>
          <p:cNvSpPr txBox="1"/>
          <p:nvPr/>
        </p:nvSpPr>
        <p:spPr>
          <a:xfrm>
            <a:off x="6095999" y="4073141"/>
            <a:ext cx="487489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10.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영화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채피의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주인공처럼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당신은 현재 로봇의 육신에 갇힌 상황이다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0129B9-24A7-4682-D5F0-299BBE00A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890260" y="1352898"/>
            <a:ext cx="1286367" cy="12924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2C80C4A-0A2B-E330-9B52-3717E1F2E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788968" y="1352899"/>
            <a:ext cx="1286367" cy="12924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200686" y="1446372"/>
            <a:ext cx="217284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세계관 및 스토리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E88BC7-0189-AEEB-F718-4292E0AFC091}"/>
              </a:ext>
            </a:extLst>
          </p:cNvPr>
          <p:cNvSpPr txBox="1"/>
          <p:nvPr/>
        </p:nvSpPr>
        <p:spPr>
          <a:xfrm>
            <a:off x="6454212" y="1446372"/>
            <a:ext cx="986117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스토리</a:t>
            </a:r>
          </a:p>
        </p:txBody>
      </p:sp>
    </p:spTree>
    <p:extLst>
      <p:ext uri="{BB962C8B-B14F-4D97-AF65-F5344CB8AC3E}">
        <p14:creationId xmlns:p14="http://schemas.microsoft.com/office/powerpoint/2010/main" val="284217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5504063" y="1408902"/>
            <a:ext cx="967973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272601" y="1941698"/>
            <a:ext cx="4013430" cy="35003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&lt;</a:t>
            </a:r>
            <a:r>
              <a:rPr lang="ko-KR" altLang="en-US" sz="2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 프로필</a:t>
            </a:r>
            <a:r>
              <a:rPr lang="en-US" altLang="ko-KR" sz="2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&gt;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이름 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en-US" altLang="ko-KR" sz="1500" u="sng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[</a:t>
            </a:r>
            <a:r>
              <a:rPr lang="ko-KR" altLang="en-US" sz="1500" u="sng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검열됨</a:t>
            </a:r>
            <a:r>
              <a:rPr lang="en-US" altLang="ko-KR" sz="1500" u="sng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]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나이 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30</a:t>
            </a: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대 초반</a:t>
            </a:r>
            <a:endParaRPr lang="en-US" altLang="ko-KR" sz="1500" u="sng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성별 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남</a:t>
            </a:r>
            <a:endParaRPr lang="en-US" altLang="ko-KR" sz="1500" u="sng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결손부위 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양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팔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다리</a:t>
            </a:r>
            <a:endParaRPr lang="en-US" altLang="ko-KR" sz="1500" u="sng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정신질환 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PTSD, </a:t>
            </a: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우울증</a:t>
            </a:r>
            <a:endParaRPr lang="en-US" altLang="ko-KR" sz="1500" u="sng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명령 복종도 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보통</a:t>
            </a:r>
            <a:endParaRPr lang="en-US" altLang="ko-KR" sz="1500" u="sng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None/>
            </a:pP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세뇌 적합 여부 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en-US" altLang="ko-KR" sz="1500" u="sng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[</a:t>
            </a:r>
            <a:r>
              <a:rPr lang="ko-KR" altLang="en-US" sz="1500" u="sng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검열됨</a:t>
            </a:r>
            <a:r>
              <a:rPr lang="en-US" altLang="ko-KR" sz="1500" u="sng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]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ko-KR" sz="1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51658C-55CB-AA95-B837-FA0EE3E74913}"/>
              </a:ext>
            </a:extLst>
          </p:cNvPr>
          <p:cNvSpPr txBox="1"/>
          <p:nvPr/>
        </p:nvSpPr>
        <p:spPr>
          <a:xfrm>
            <a:off x="573742" y="5213991"/>
            <a:ext cx="3227562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11.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플레이어의 용병 시절 참고자료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FB3BE-292D-A465-4FBA-03C0E178DD50}"/>
              </a:ext>
            </a:extLst>
          </p:cNvPr>
          <p:cNvSpPr txBox="1"/>
          <p:nvPr/>
        </p:nvSpPr>
        <p:spPr>
          <a:xfrm>
            <a:off x="3923172" y="5220025"/>
            <a:ext cx="3227562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12.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인게임에서의 플레이어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로봇 육체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참고자료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9DF7C3-30B7-978C-434F-4017970FD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41" y="1941698"/>
            <a:ext cx="3227561" cy="318611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1" name="그림 10" descr="영수증, 베이지이(가) 표시된 사진&#10;&#10;자동 생성된 설명">
            <a:extLst>
              <a:ext uri="{FF2B5EF4-FFF2-40B4-BE49-F238E27FC236}">
                <a16:creationId xmlns:a16="http://schemas.microsoft.com/office/drawing/2014/main" id="{175E93AA-6F03-723D-2DEA-3D5824824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38983">
            <a:off x="1838971" y="1459759"/>
            <a:ext cx="697099" cy="9922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B72C02-F6AB-F575-84FA-4C293CCF5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171" y="1941698"/>
            <a:ext cx="3227561" cy="318611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3" name="그림 12" descr="영수증, 베이지이(가) 표시된 사진&#10;&#10;자동 생성된 설명">
            <a:extLst>
              <a:ext uri="{FF2B5EF4-FFF2-40B4-BE49-F238E27FC236}">
                <a16:creationId xmlns:a16="http://schemas.microsoft.com/office/drawing/2014/main" id="{B203D893-7CA8-6976-7F52-9A76BB1AD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38983">
            <a:off x="5214033" y="1513007"/>
            <a:ext cx="697099" cy="992258"/>
          </a:xfrm>
          <a:prstGeom prst="rect">
            <a:avLst/>
          </a:prstGeom>
        </p:spPr>
      </p:pic>
      <p:pic>
        <p:nvPicPr>
          <p:cNvPr id="14" name="그림 13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0D7BCE2F-4A81-27C0-539D-694E919A9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14734">
            <a:off x="7452886" y="4142606"/>
            <a:ext cx="3637981" cy="156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175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5504065" y="1408902"/>
            <a:ext cx="967970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컨트롤</a:t>
            </a:r>
          </a:p>
        </p:txBody>
      </p:sp>
      <p:graphicFrame>
        <p:nvGraphicFramePr>
          <p:cNvPr id="12" name="표 21">
            <a:extLst>
              <a:ext uri="{FF2B5EF4-FFF2-40B4-BE49-F238E27FC236}">
                <a16:creationId xmlns:a16="http://schemas.microsoft.com/office/drawing/2014/main" id="{BE697492-AFF1-BEEA-0D48-4DC509C6B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0067"/>
              </p:ext>
            </p:extLst>
          </p:nvPr>
        </p:nvGraphicFramePr>
        <p:xfrm>
          <a:off x="480979" y="2016457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339009705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360229628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W :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전진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, D :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후진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A :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좌로 이동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, S :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우로 이동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904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D2D1FB92-A1CF-F8BF-C4B2-C717A6386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97" y="2371430"/>
            <a:ext cx="304800" cy="25703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F7783BF-C70A-5FB0-0441-33E65739F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7" y="2371430"/>
            <a:ext cx="304800" cy="2570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35868D4-2522-9579-B7EE-F6592F0B4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597" y="2078789"/>
            <a:ext cx="304800" cy="2570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7F42C65-377D-920B-6CB0-7CB7D6D3A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397" y="2371430"/>
            <a:ext cx="304800" cy="257034"/>
          </a:xfrm>
          <a:prstGeom prst="rect">
            <a:avLst/>
          </a:prstGeom>
        </p:spPr>
      </p:pic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4D47CCF1-F649-DF89-0A9F-080D0C06D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932939"/>
              </p:ext>
            </p:extLst>
          </p:nvPr>
        </p:nvGraphicFramePr>
        <p:xfrm>
          <a:off x="480979" y="2958873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339009705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360229628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마우스 이동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: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화면 이동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9044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83B8635-0438-EB60-4F9C-F3647E21D7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707836"/>
              </p:ext>
            </p:extLst>
          </p:nvPr>
        </p:nvGraphicFramePr>
        <p:xfrm>
          <a:off x="480979" y="3901289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253076119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102696961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SPACE :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점프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SHIFT :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질주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251573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7AAF6447-2F72-3785-DE64-AB302F4156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261" y="4283188"/>
            <a:ext cx="942031" cy="236675"/>
          </a:xfrm>
          <a:prstGeom prst="rect">
            <a:avLst/>
          </a:prstGeom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0E1AEF3C-2423-662E-9EC0-1829F1CFC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826386"/>
              </p:ext>
            </p:extLst>
          </p:nvPr>
        </p:nvGraphicFramePr>
        <p:xfrm>
          <a:off x="480979" y="4833797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253076119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102696961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C 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앉기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C + C 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일어서기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251573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198FEC9C-EA76-1778-49BD-A895A1539B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004" y="4994382"/>
            <a:ext cx="457200" cy="385551"/>
          </a:xfrm>
          <a:prstGeom prst="rect">
            <a:avLst/>
          </a:prstGeom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BE8E348-DC20-8523-84C4-28374B67E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880573"/>
              </p:ext>
            </p:extLst>
          </p:nvPr>
        </p:nvGraphicFramePr>
        <p:xfrm>
          <a:off x="5988050" y="2018069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339009705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360229628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1, 2 : 1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번 주무기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, 2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번 주무기 꺼내기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3 : 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보조무기 꺼내기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동일 키 입력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회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: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근접무기 꺼내기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9044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00073EDC-202E-8B59-1732-AE08CA5CD5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8759" y="2213861"/>
            <a:ext cx="340311" cy="28698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FF1EB29-6568-885D-0B8D-1E062562D4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9071" y="2213861"/>
            <a:ext cx="340311" cy="28698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8C3FA7F-CF3A-F1F5-2379-84039BDF0F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636" y="2214774"/>
            <a:ext cx="340311" cy="286980"/>
          </a:xfrm>
          <a:prstGeom prst="rect">
            <a:avLst/>
          </a:prstGeom>
        </p:spPr>
      </p:pic>
      <p:graphicFrame>
        <p:nvGraphicFramePr>
          <p:cNvPr id="26" name="표 21">
            <a:extLst>
              <a:ext uri="{FF2B5EF4-FFF2-40B4-BE49-F238E27FC236}">
                <a16:creationId xmlns:a16="http://schemas.microsoft.com/office/drawing/2014/main" id="{1662056E-E2F5-54E5-7F7C-5C3141332D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133883"/>
              </p:ext>
            </p:extLst>
          </p:nvPr>
        </p:nvGraphicFramePr>
        <p:xfrm>
          <a:off x="5988049" y="2963339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339009705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360229628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좌클릭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근접공격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or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발사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우클릭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무기 조준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9044"/>
                  </a:ext>
                </a:extLst>
              </a:tr>
            </a:tbl>
          </a:graphicData>
        </a:graphic>
      </p:graphicFrame>
      <p:pic>
        <p:nvPicPr>
          <p:cNvPr id="27" name="그림 26" descr="블랙, 어둠이(가) 표시된 사진&#10;&#10;자동 생성된 설명">
            <a:extLst>
              <a:ext uri="{FF2B5EF4-FFF2-40B4-BE49-F238E27FC236}">
                <a16:creationId xmlns:a16="http://schemas.microsoft.com/office/drawing/2014/main" id="{F389F53D-F40A-2F02-FB9C-28A965DDA66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117" y="3077843"/>
            <a:ext cx="472977" cy="433050"/>
          </a:xfrm>
          <a:prstGeom prst="rect">
            <a:avLst/>
          </a:prstGeom>
        </p:spPr>
      </p:pic>
      <p:pic>
        <p:nvPicPr>
          <p:cNvPr id="28" name="그림 27" descr="블랙, 어둠이(가) 표시된 사진&#10;&#10;자동 생성된 설명">
            <a:extLst>
              <a:ext uri="{FF2B5EF4-FFF2-40B4-BE49-F238E27FC236}">
                <a16:creationId xmlns:a16="http://schemas.microsoft.com/office/drawing/2014/main" id="{71DF4E97-5458-D8FC-1934-538E938DB20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574" y="3077843"/>
            <a:ext cx="472978" cy="443468"/>
          </a:xfrm>
          <a:prstGeom prst="rect">
            <a:avLst/>
          </a:prstGeom>
        </p:spPr>
      </p:pic>
      <p:graphicFrame>
        <p:nvGraphicFramePr>
          <p:cNvPr id="29" name="표 21">
            <a:extLst>
              <a:ext uri="{FF2B5EF4-FFF2-40B4-BE49-F238E27FC236}">
                <a16:creationId xmlns:a16="http://schemas.microsoft.com/office/drawing/2014/main" id="{09631A3F-F26B-2D21-4228-5E6ECFF186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787919"/>
              </p:ext>
            </p:extLst>
          </p:nvPr>
        </p:nvGraphicFramePr>
        <p:xfrm>
          <a:off x="5988049" y="3898568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339009705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360229628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R 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재장전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G :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투척무기 투척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꾹 눌러서 종류 변경 가능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9044"/>
                  </a:ext>
                </a:extLst>
              </a:tr>
            </a:tbl>
          </a:graphicData>
        </a:graphic>
      </p:graphicFrame>
      <p:pic>
        <p:nvPicPr>
          <p:cNvPr id="30" name="그림 29">
            <a:extLst>
              <a:ext uri="{FF2B5EF4-FFF2-40B4-BE49-F238E27FC236}">
                <a16:creationId xmlns:a16="http://schemas.microsoft.com/office/drawing/2014/main" id="{02933A38-25A1-8234-F37D-B9022C4ECF4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36574" y="4024257"/>
            <a:ext cx="515915" cy="43506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DAB94E3-3C9F-4D99-8DAB-497AB15E654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65809" y="4024258"/>
            <a:ext cx="532246" cy="43506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D4B284C-DA0F-BEA0-8C90-8FF0C7381A5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2931" y="3976456"/>
            <a:ext cx="988693" cy="21858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96FC60A-ADA2-AD78-A965-A482B012715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7953" y="3049583"/>
            <a:ext cx="608098" cy="512802"/>
          </a:xfrm>
          <a:prstGeom prst="rect">
            <a:avLst/>
          </a:prstGeom>
        </p:spPr>
      </p:pic>
      <p:graphicFrame>
        <p:nvGraphicFramePr>
          <p:cNvPr id="35" name="표 21">
            <a:extLst>
              <a:ext uri="{FF2B5EF4-FFF2-40B4-BE49-F238E27FC236}">
                <a16:creationId xmlns:a16="http://schemas.microsoft.com/office/drawing/2014/main" id="{9F981372-49B0-2ED9-BC14-9274E3751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403131"/>
              </p:ext>
            </p:extLst>
          </p:nvPr>
        </p:nvGraphicFramePr>
        <p:xfrm>
          <a:off x="5988049" y="4841074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339009705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360229628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Q :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회복 아이템 사용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꾹 눌러서 종류 변경 가능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E 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상호작용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아이템 줍기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9044"/>
                  </a:ext>
                </a:extLst>
              </a:tr>
            </a:tbl>
          </a:graphicData>
        </a:graphic>
      </p:graphicFrame>
      <p:pic>
        <p:nvPicPr>
          <p:cNvPr id="36" name="그림 35">
            <a:extLst>
              <a:ext uri="{FF2B5EF4-FFF2-40B4-BE49-F238E27FC236}">
                <a16:creationId xmlns:a16="http://schemas.microsoft.com/office/drawing/2014/main" id="{440C7711-EF6E-10E1-B351-39F8EA2909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65808" y="4970017"/>
            <a:ext cx="532246" cy="44883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1D1DAC0-E96C-E23C-88BC-EF971F6E9B2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37686" y="4970017"/>
            <a:ext cx="532246" cy="44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60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1333D12-3F47-757D-F77F-151C58216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496" y="1889699"/>
            <a:ext cx="3711765" cy="3195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5043971" y="1355946"/>
            <a:ext cx="431624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4944229" y="4356847"/>
            <a:ext cx="6521629" cy="112602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실험실은 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25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25^2 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제곱미터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크기의 구역으로 구성되어 있으며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각 구역마다 무기와 탄약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의약품이 랜덤으로 </a:t>
            </a:r>
            <a:r>
              <a:rPr lang="ko-KR" altLang="en-US" sz="116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스폰됨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키카드로 실험실 곳곳의 단말기를 통해 작동시킬 수 있는 원격 트랩과 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CCTV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 존재하기 때문에 오랫동안 한 구역 내에 있는 행위는 권장되지 않음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엄폐물이 많아 방어자들에게 유리한 구역이 있는 반면에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공격자들에게 유리한 구조의 구역도 존재하기 때문에 실험실 내에서의 이동과 교전에는 신중한 선택이 요구됨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51658C-55CB-AA95-B837-FA0EE3E74913}"/>
              </a:ext>
            </a:extLst>
          </p:cNvPr>
          <p:cNvSpPr txBox="1"/>
          <p:nvPr/>
        </p:nvSpPr>
        <p:spPr>
          <a:xfrm>
            <a:off x="1048495" y="5236654"/>
            <a:ext cx="3711766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13.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메인 섹터 지도 사진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2C80C4A-0A2B-E330-9B52-3717E1F2E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261192" y="1243467"/>
            <a:ext cx="1286367" cy="12924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E05FB5-45CE-2518-F606-045D48D14F9F}"/>
              </a:ext>
            </a:extLst>
          </p:cNvPr>
          <p:cNvSpPr txBox="1"/>
          <p:nvPr/>
        </p:nvSpPr>
        <p:spPr>
          <a:xfrm>
            <a:off x="5617542" y="1355946"/>
            <a:ext cx="1358998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메인 섹터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1A2EB55-5FE4-3CB4-3986-5AD306D3D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054" y="1889699"/>
            <a:ext cx="3079182" cy="20637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00E6E4-7F3D-A983-DE79-3F47AC8AF651}"/>
              </a:ext>
            </a:extLst>
          </p:cNvPr>
          <p:cNvSpPr txBox="1"/>
          <p:nvPr/>
        </p:nvSpPr>
        <p:spPr>
          <a:xfrm>
            <a:off x="4989054" y="4070235"/>
            <a:ext cx="3079182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14.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레이저 절단기 트랩 예시 사진</a:t>
            </a:r>
          </a:p>
        </p:txBody>
      </p:sp>
      <p:pic>
        <p:nvPicPr>
          <p:cNvPr id="15" name="그림 14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0C57D8A8-F9D3-665B-A0C4-A0245BC00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70388">
            <a:off x="4844802" y="1876131"/>
            <a:ext cx="390559" cy="201677"/>
          </a:xfrm>
          <a:prstGeom prst="rect">
            <a:avLst/>
          </a:prstGeom>
        </p:spPr>
      </p:pic>
      <p:pic>
        <p:nvPicPr>
          <p:cNvPr id="16" name="그림 15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5758F7CF-370F-6CDE-A718-6C272C3BB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70388">
            <a:off x="7821929" y="3786897"/>
            <a:ext cx="390559" cy="2016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AE403B6-276B-5A54-C354-8D5776DA7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9868" y="1889699"/>
            <a:ext cx="3079182" cy="20637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9F94559-4F3E-326A-C441-14A6BC8F05CB}"/>
              </a:ext>
            </a:extLst>
          </p:cNvPr>
          <p:cNvSpPr txBox="1"/>
          <p:nvPr/>
        </p:nvSpPr>
        <p:spPr>
          <a:xfrm>
            <a:off x="8236910" y="4070235"/>
            <a:ext cx="3079182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15.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CCTV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예시 사진</a:t>
            </a:r>
          </a:p>
        </p:txBody>
      </p:sp>
      <p:pic>
        <p:nvPicPr>
          <p:cNvPr id="19" name="그림 18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672190F6-431A-DC41-9E60-DE249A5B1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70388">
            <a:off x="8107110" y="1854560"/>
            <a:ext cx="390559" cy="201677"/>
          </a:xfrm>
          <a:prstGeom prst="rect">
            <a:avLst/>
          </a:prstGeom>
        </p:spPr>
      </p:pic>
      <p:pic>
        <p:nvPicPr>
          <p:cNvPr id="20" name="그림 19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43859C64-CF9C-9781-7BE6-2CA9E17DE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70388">
            <a:off x="11069785" y="3766701"/>
            <a:ext cx="390559" cy="20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2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D494FDF-AEC6-B615-7246-46257BCBD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495" y="1889699"/>
            <a:ext cx="3711766" cy="3267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14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5231101" y="1373605"/>
            <a:ext cx="431624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4932926" y="4408030"/>
            <a:ext cx="6521629" cy="1126027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내부의 피실험자들이 화재나 기타 시설 오작동으로 인해 질식하는 일을 방지하기 위해 설치된 환풍구는 탈출과 기습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혹은 위치 교란과 같은 다양한 목적으로 사용될 수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좌측 지도와 같이 총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5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출입구가 존재하며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이를 통해 통로로 연결된 다른 출입구로 이동이 가능함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그러나 반대쪽 출입구에 누가 있는지를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혼자서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확인할 수 있는 방법이 없고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이동 중에 소음이 발생하기 때문에 무작정 환풍구를 타는 행위는 권장하지 않음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51658C-55CB-AA95-B837-FA0EE3E74913}"/>
              </a:ext>
            </a:extLst>
          </p:cNvPr>
          <p:cNvSpPr txBox="1"/>
          <p:nvPr/>
        </p:nvSpPr>
        <p:spPr>
          <a:xfrm>
            <a:off x="1048495" y="5236654"/>
            <a:ext cx="3711766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16.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환풍구 지도 사진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2C80C4A-0A2B-E330-9B52-3717E1F2E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261194" y="1310075"/>
            <a:ext cx="1286367" cy="12924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E05FB5-45CE-2518-F606-045D48D14F9F}"/>
              </a:ext>
            </a:extLst>
          </p:cNvPr>
          <p:cNvSpPr txBox="1"/>
          <p:nvPr/>
        </p:nvSpPr>
        <p:spPr>
          <a:xfrm>
            <a:off x="5817720" y="1375125"/>
            <a:ext cx="988490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환풍구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B34C41-2537-C9FB-AE0B-095EB9A4A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572" y="1889700"/>
            <a:ext cx="3178169" cy="21229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CC8621-2AC9-4C73-5C0F-D49BC6D294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7690" y="1889700"/>
            <a:ext cx="3052663" cy="21229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E94FEB-DC8B-B1F6-A402-DF513F4A1272}"/>
              </a:ext>
            </a:extLst>
          </p:cNvPr>
          <p:cNvSpPr txBox="1"/>
          <p:nvPr/>
        </p:nvSpPr>
        <p:spPr>
          <a:xfrm>
            <a:off x="5015572" y="4101660"/>
            <a:ext cx="3178169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17.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환풍구를 통해 이동중인 피실험자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E9EB34-BF5D-44F9-D87E-C04277827C78}"/>
              </a:ext>
            </a:extLst>
          </p:cNvPr>
          <p:cNvSpPr txBox="1"/>
          <p:nvPr/>
        </p:nvSpPr>
        <p:spPr>
          <a:xfrm>
            <a:off x="8287689" y="4101334"/>
            <a:ext cx="3052663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18.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무작정 환풍구를 탄 피실험자의 최후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4A0C83B-64D2-7360-35F6-A6495ED7C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991100" y="1320894"/>
            <a:ext cx="1286367" cy="12924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66286B7-0522-F81F-3823-E46BA875B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246700" y="1310075"/>
            <a:ext cx="1286367" cy="12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53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B90B91C0-4117-51E5-E46B-1CB233DB489E}"/>
              </a:ext>
            </a:extLst>
          </p:cNvPr>
          <p:cNvSpPr txBox="1">
            <a:spLocks/>
          </p:cNvSpPr>
          <p:nvPr/>
        </p:nvSpPr>
        <p:spPr>
          <a:xfrm>
            <a:off x="4688743" y="2382369"/>
            <a:ext cx="2634473" cy="248770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altLang="ko-KR" sz="3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15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165791" y="3312457"/>
            <a:ext cx="2389469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입장</a:t>
            </a:r>
            <a:endParaRPr lang="en-US" altLang="ko-KR" sz="3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294094" y="1615923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6330745" y="1615923"/>
            <a:ext cx="1358998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간단 요약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25B0673A-44F9-FEA7-975A-DBE94C4E0FDD}"/>
              </a:ext>
            </a:extLst>
          </p:cNvPr>
          <p:cNvSpPr txBox="1">
            <a:spLocks/>
          </p:cNvSpPr>
          <p:nvPr/>
        </p:nvSpPr>
        <p:spPr>
          <a:xfrm>
            <a:off x="8456699" y="3312456"/>
            <a:ext cx="2389469" cy="62752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탈출</a:t>
            </a:r>
            <a:endParaRPr lang="en-US" altLang="ko-KR" sz="3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8118A4E6-6D9F-553C-7B37-0F99907046DD}"/>
              </a:ext>
            </a:extLst>
          </p:cNvPr>
          <p:cNvSpPr txBox="1">
            <a:spLocks/>
          </p:cNvSpPr>
          <p:nvPr/>
        </p:nvSpPr>
        <p:spPr>
          <a:xfrm>
            <a:off x="4811245" y="2537012"/>
            <a:ext cx="2389469" cy="62752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전투</a:t>
            </a:r>
            <a:endParaRPr lang="en-US" altLang="ko-KR" sz="32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E6007DB5-41D0-5D06-5DBA-B7B4E856444D}"/>
              </a:ext>
            </a:extLst>
          </p:cNvPr>
          <p:cNvSpPr txBox="1">
            <a:spLocks/>
          </p:cNvSpPr>
          <p:nvPr/>
        </p:nvSpPr>
        <p:spPr>
          <a:xfrm>
            <a:off x="4811245" y="3312458"/>
            <a:ext cx="2389469" cy="627529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 err="1">
                <a:solidFill>
                  <a:srgbClr val="92D05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파밍</a:t>
            </a:r>
            <a:endParaRPr lang="en-US" altLang="ko-KR" sz="3200" dirty="0">
              <a:solidFill>
                <a:srgbClr val="92D05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C0D0877A-35D5-0188-B25E-AE0F150D2FF0}"/>
              </a:ext>
            </a:extLst>
          </p:cNvPr>
          <p:cNvSpPr txBox="1">
            <a:spLocks/>
          </p:cNvSpPr>
          <p:nvPr/>
        </p:nvSpPr>
        <p:spPr>
          <a:xfrm>
            <a:off x="4811245" y="4087904"/>
            <a:ext cx="2389469" cy="62752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임무</a:t>
            </a:r>
            <a:endParaRPr lang="en-US" altLang="ko-KR" sz="3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C1F74787-27D3-125D-61DE-38030133D590}"/>
              </a:ext>
            </a:extLst>
          </p:cNvPr>
          <p:cNvSpPr/>
          <p:nvPr/>
        </p:nvSpPr>
        <p:spPr>
          <a:xfrm>
            <a:off x="3711567" y="3374192"/>
            <a:ext cx="792088" cy="504056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3EB46AB3-D433-0961-7F51-DE35C7570426}"/>
              </a:ext>
            </a:extLst>
          </p:cNvPr>
          <p:cNvSpPr/>
          <p:nvPr/>
        </p:nvSpPr>
        <p:spPr>
          <a:xfrm>
            <a:off x="7508304" y="3406582"/>
            <a:ext cx="792088" cy="504056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164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3245835-E618-2179-E57C-3B2CB3F32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865" y="1939679"/>
            <a:ext cx="8561293" cy="3185857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914339" y="2172387"/>
            <a:ext cx="1856999" cy="956296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체력 게이지</a:t>
            </a:r>
            <a:endParaRPr lang="en-US" altLang="ko-KR" sz="1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청색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(100%)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에서 적색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(10%)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까지 피실험자의 잔여 체력 표시</a:t>
            </a:r>
            <a:endParaRPr lang="en-US" altLang="ko-KR" sz="1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771338" y="1391806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807989" y="1391806"/>
            <a:ext cx="2526384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 화면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&amp; HUD</a:t>
            </a:r>
            <a:endParaRPr lang="ko-KR" altLang="en-US" sz="2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7AC1B1BE-08A1-6545-BB77-9FA73A9F713E}"/>
              </a:ext>
            </a:extLst>
          </p:cNvPr>
          <p:cNvSpPr/>
          <p:nvPr/>
        </p:nvSpPr>
        <p:spPr>
          <a:xfrm rot="20491887">
            <a:off x="3917576" y="2241177"/>
            <a:ext cx="708212" cy="242047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642C8E1-9F46-1468-FBE5-6236DA44252C}"/>
              </a:ext>
            </a:extLst>
          </p:cNvPr>
          <p:cNvSpPr txBox="1">
            <a:spLocks/>
          </p:cNvSpPr>
          <p:nvPr/>
        </p:nvSpPr>
        <p:spPr>
          <a:xfrm>
            <a:off x="8055163" y="2172387"/>
            <a:ext cx="1856999" cy="1341778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잔여 부활 횟수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기본적으로 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개가 주어지며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아군 피실험자가 부활시켜줄 때마다 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개씩 소모되며 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0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개가 될 경우 해당 피실험자는 더는 되살릴 수 없음</a:t>
            </a:r>
            <a:endParaRPr lang="en-US" altLang="ko-KR" sz="1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7500EAA1-B1E3-13A2-7123-317E82BB8FD4}"/>
              </a:ext>
            </a:extLst>
          </p:cNvPr>
          <p:cNvSpPr/>
          <p:nvPr/>
        </p:nvSpPr>
        <p:spPr>
          <a:xfrm rot="11444549">
            <a:off x="5436360" y="2606928"/>
            <a:ext cx="2584295" cy="226666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E478211E-0E29-A4D2-5176-A1E8C2DA1879}"/>
              </a:ext>
            </a:extLst>
          </p:cNvPr>
          <p:cNvSpPr txBox="1">
            <a:spLocks/>
          </p:cNvSpPr>
          <p:nvPr/>
        </p:nvSpPr>
        <p:spPr>
          <a:xfrm>
            <a:off x="3770884" y="3258671"/>
            <a:ext cx="1410421" cy="807198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 err="1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크로스헤어</a:t>
            </a:r>
            <a:endParaRPr lang="en-US" altLang="ko-KR" sz="1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무기마다 각기 다른 형태를 취하고 있음</a:t>
            </a:r>
            <a:endParaRPr lang="en-US" altLang="ko-KR" sz="1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18AE28BD-89A8-ABCD-B89D-91CCF9BAA3E8}"/>
              </a:ext>
            </a:extLst>
          </p:cNvPr>
          <p:cNvSpPr/>
          <p:nvPr/>
        </p:nvSpPr>
        <p:spPr>
          <a:xfrm rot="20491887">
            <a:off x="5276390" y="3405670"/>
            <a:ext cx="442164" cy="296931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F154D375-A036-51B5-9366-94844119E5B5}"/>
              </a:ext>
            </a:extLst>
          </p:cNvPr>
          <p:cNvSpPr txBox="1">
            <a:spLocks/>
          </p:cNvSpPr>
          <p:nvPr/>
        </p:nvSpPr>
        <p:spPr>
          <a:xfrm>
            <a:off x="8683754" y="3604780"/>
            <a:ext cx="1410421" cy="1520755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단축키 명단</a:t>
            </a:r>
            <a:endParaRPr lang="en-US" altLang="ko-KR" sz="1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1,2,3,Q(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체력 회복 아이템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), G(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수류탄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 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키에 할당된 무기와 장비를 표시함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무기를 변경할 때에만 일시적으로 화면에 표시됨</a:t>
            </a:r>
            <a:endParaRPr lang="en-US" altLang="ko-KR" sz="1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F357B6BA-FAD7-4927-6A84-8038A30141F8}"/>
              </a:ext>
            </a:extLst>
          </p:cNvPr>
          <p:cNvSpPr/>
          <p:nvPr/>
        </p:nvSpPr>
        <p:spPr>
          <a:xfrm rot="9782081">
            <a:off x="7593844" y="4652062"/>
            <a:ext cx="1050751" cy="176250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500EE6-EB67-208B-B373-D16658AAEB3E}"/>
              </a:ext>
            </a:extLst>
          </p:cNvPr>
          <p:cNvSpPr txBox="1"/>
          <p:nvPr/>
        </p:nvSpPr>
        <p:spPr>
          <a:xfrm>
            <a:off x="1685865" y="5240440"/>
            <a:ext cx="8561293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19.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인게임에서 근접무기를 들고 있을 때의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화면과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HUD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예시 그림</a:t>
            </a:r>
          </a:p>
        </p:txBody>
      </p:sp>
    </p:spTree>
    <p:extLst>
      <p:ext uri="{BB962C8B-B14F-4D97-AF65-F5344CB8AC3E}">
        <p14:creationId xmlns:p14="http://schemas.microsoft.com/office/powerpoint/2010/main" val="1101395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60729C0-47B6-3842-2BE1-8AD1DF25A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367" y="1873625"/>
            <a:ext cx="8530791" cy="329004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17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2579747" y="3204540"/>
            <a:ext cx="1856999" cy="136745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 err="1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장탄수</a:t>
            </a:r>
            <a:endParaRPr lang="en-US" altLang="ko-KR" sz="1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현재 사용중인 화기의 남은 탄환과 소지 탄환의 개수를 보여줌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특수 탄환 획득 시 우측의 탄환 </a:t>
            </a:r>
            <a:r>
              <a:rPr lang="ko-KR" altLang="en-US" sz="10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이모티콘의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외형이 변경됨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771338" y="1391806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807989" y="1391806"/>
            <a:ext cx="2526384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 화면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&amp; HUD</a:t>
            </a:r>
            <a:endParaRPr lang="ko-KR" altLang="en-US" sz="2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7AC1B1BE-08A1-6545-BB77-9FA73A9F713E}"/>
              </a:ext>
            </a:extLst>
          </p:cNvPr>
          <p:cNvSpPr/>
          <p:nvPr/>
        </p:nvSpPr>
        <p:spPr>
          <a:xfrm rot="1672769">
            <a:off x="4572011" y="4039813"/>
            <a:ext cx="708212" cy="242047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E478211E-0E29-A4D2-5176-A1E8C2DA1879}"/>
              </a:ext>
            </a:extLst>
          </p:cNvPr>
          <p:cNvSpPr txBox="1">
            <a:spLocks/>
          </p:cNvSpPr>
          <p:nvPr/>
        </p:nvSpPr>
        <p:spPr>
          <a:xfrm>
            <a:off x="3885296" y="2141011"/>
            <a:ext cx="1410421" cy="807198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 err="1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크로스헤어</a:t>
            </a:r>
            <a:endParaRPr lang="en-US" altLang="ko-KR" sz="1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무기마다 각기 다른 형태를 취하고 있음</a:t>
            </a:r>
            <a:endParaRPr lang="en-US" altLang="ko-KR" sz="1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18AE28BD-89A8-ABCD-B89D-91CCF9BAA3E8}"/>
              </a:ext>
            </a:extLst>
          </p:cNvPr>
          <p:cNvSpPr/>
          <p:nvPr/>
        </p:nvSpPr>
        <p:spPr>
          <a:xfrm rot="2530006">
            <a:off x="5338163" y="2980217"/>
            <a:ext cx="442164" cy="296931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F154D375-A036-51B5-9366-94844119E5B5}"/>
              </a:ext>
            </a:extLst>
          </p:cNvPr>
          <p:cNvSpPr txBox="1">
            <a:spLocks/>
          </p:cNvSpPr>
          <p:nvPr/>
        </p:nvSpPr>
        <p:spPr>
          <a:xfrm>
            <a:off x="8683754" y="3604781"/>
            <a:ext cx="1410421" cy="1209266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단축키 명단</a:t>
            </a:r>
            <a:endParaRPr lang="en-US" altLang="ko-KR" sz="1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1,2,3,Q(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체력 회복 아이템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), G(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수류탄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 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키에 할당된 무기와 장비를 표시함</a:t>
            </a:r>
            <a:endParaRPr lang="en-US" altLang="ko-KR" sz="1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F357B6BA-FAD7-4927-6A84-8038A30141F8}"/>
              </a:ext>
            </a:extLst>
          </p:cNvPr>
          <p:cNvSpPr/>
          <p:nvPr/>
        </p:nvSpPr>
        <p:spPr>
          <a:xfrm rot="9782081">
            <a:off x="7593844" y="4652062"/>
            <a:ext cx="1050751" cy="176250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500EE6-EB67-208B-B373-D16658AAEB3E}"/>
              </a:ext>
            </a:extLst>
          </p:cNvPr>
          <p:cNvSpPr txBox="1"/>
          <p:nvPr/>
        </p:nvSpPr>
        <p:spPr>
          <a:xfrm>
            <a:off x="1685865" y="5240440"/>
            <a:ext cx="8561293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20.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인게임에서 총기를 들고 있을 때의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화면과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HUD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예시 그림</a:t>
            </a:r>
          </a:p>
        </p:txBody>
      </p:sp>
    </p:spTree>
    <p:extLst>
      <p:ext uri="{BB962C8B-B14F-4D97-AF65-F5344CB8AC3E}">
        <p14:creationId xmlns:p14="http://schemas.microsoft.com/office/powerpoint/2010/main" val="4142580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18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563791" y="2278061"/>
            <a:ext cx="3245224" cy="312594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 참여에 동의한 피실험자들은 한번의 실험에 최대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12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명이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3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명씩 팀이 되어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4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구역에서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스폰하게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된다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구역은 지도에 표시된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4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위치 중 하나이며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모든 팀이 각자의 구역에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스폰됐을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경우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10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초의 카운트다운이 끝남과 동시에 실험이 시작된다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처음에 피실험자들에겐 근접무기를 제외한 어떠한 보급품도 주어지지 않기 때문에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구역 내의 물자들을 최대한 빠르게 획득하는 것이 권장된다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157961" y="1589029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6194612" y="1589029"/>
            <a:ext cx="1567161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입장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747C884-DC36-1F69-16C8-B10F75ED1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739" y="2278063"/>
            <a:ext cx="3160701" cy="27431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912738" y="5157785"/>
            <a:ext cx="3245224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21.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피실험자들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스폰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구역 사진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09C6CE-6CDF-06F4-856C-E573DCF98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439" y="2278061"/>
            <a:ext cx="3160701" cy="27432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4257DB-C7B6-D947-96C1-91A7FE9DBD6C}"/>
              </a:ext>
            </a:extLst>
          </p:cNvPr>
          <p:cNvSpPr txBox="1"/>
          <p:nvPr/>
        </p:nvSpPr>
        <p:spPr>
          <a:xfrm>
            <a:off x="4073440" y="5157784"/>
            <a:ext cx="317697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22.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실험이 시작되자 물자를 찾는 피실험자들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C2B0E2-EF59-1807-B8C4-78CC2241E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28344">
            <a:off x="503942" y="1949761"/>
            <a:ext cx="1018120" cy="8413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9F32DC8-19B5-3FA1-012B-4CABE5F57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175757">
            <a:off x="6469132" y="1949762"/>
            <a:ext cx="1018120" cy="8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51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B41BE89-D6A8-00CF-50D3-D4327FC98DBE}"/>
              </a:ext>
            </a:extLst>
          </p:cNvPr>
          <p:cNvSpPr txBox="1">
            <a:spLocks/>
          </p:cNvSpPr>
          <p:nvPr/>
        </p:nvSpPr>
        <p:spPr>
          <a:xfrm>
            <a:off x="6459071" y="1597457"/>
            <a:ext cx="4459941" cy="3720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chemeClr val="accent1"/>
                </a:solidFill>
              </a:rPr>
              <a:t> 2.</a:t>
            </a:r>
            <a:r>
              <a:rPr lang="en-US" altLang="ko-KR" sz="3200" dirty="0"/>
              <a:t>  </a:t>
            </a: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정보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1860178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0.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목차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F98BF8-A22A-4289-7485-3AEBD35308D8}"/>
              </a:ext>
            </a:extLst>
          </p:cNvPr>
          <p:cNvSpPr txBox="1"/>
          <p:nvPr/>
        </p:nvSpPr>
        <p:spPr>
          <a:xfrm>
            <a:off x="6584574" y="2290907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2-1.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사용 라이브러리 및 언어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20A340-2406-E55D-2175-65A9DF89D16E}"/>
              </a:ext>
            </a:extLst>
          </p:cNvPr>
          <p:cNvSpPr txBox="1"/>
          <p:nvPr/>
        </p:nvSpPr>
        <p:spPr>
          <a:xfrm>
            <a:off x="6584573" y="2903675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2-2.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장르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68F841-65FC-A40E-FDA8-87D317892E9A}"/>
              </a:ext>
            </a:extLst>
          </p:cNvPr>
          <p:cNvSpPr txBox="1"/>
          <p:nvPr/>
        </p:nvSpPr>
        <p:spPr>
          <a:xfrm>
            <a:off x="6584573" y="3545617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2-3.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이용 등급 및 타겟 유저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6B3D33-69E7-5C33-415D-86740175C18C}"/>
              </a:ext>
            </a:extLst>
          </p:cNvPr>
          <p:cNvSpPr txBox="1"/>
          <p:nvPr/>
        </p:nvSpPr>
        <p:spPr>
          <a:xfrm>
            <a:off x="6584572" y="4158385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2-4.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플랫폼 및 권장 사양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46861E4A-EEB5-18E9-C79F-AEAE200BE53A}"/>
              </a:ext>
            </a:extLst>
          </p:cNvPr>
          <p:cNvSpPr txBox="1">
            <a:spLocks/>
          </p:cNvSpPr>
          <p:nvPr/>
        </p:nvSpPr>
        <p:spPr>
          <a:xfrm>
            <a:off x="685798" y="1597457"/>
            <a:ext cx="4459941" cy="3720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chemeClr val="accent1"/>
                </a:solidFill>
              </a:rPr>
              <a:t> 1.</a:t>
            </a:r>
            <a:r>
              <a:rPr lang="en-US" altLang="ko-KR" sz="3200" dirty="0"/>
              <a:t>  </a:t>
            </a: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서론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B7F7BF-B802-0735-C0AF-7301B7AEEDC3}"/>
              </a:ext>
            </a:extLst>
          </p:cNvPr>
          <p:cNvSpPr txBox="1"/>
          <p:nvPr/>
        </p:nvSpPr>
        <p:spPr>
          <a:xfrm>
            <a:off x="811301" y="2290907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1-1.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컨셉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9E1A3E-B4A6-2C16-B284-495BC7697AED}"/>
              </a:ext>
            </a:extLst>
          </p:cNvPr>
          <p:cNvSpPr txBox="1"/>
          <p:nvPr/>
        </p:nvSpPr>
        <p:spPr>
          <a:xfrm>
            <a:off x="811300" y="2903675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1-2.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기획 컨셉</a:t>
            </a:r>
          </a:p>
        </p:txBody>
      </p:sp>
    </p:spTree>
    <p:extLst>
      <p:ext uri="{BB962C8B-B14F-4D97-AF65-F5344CB8AC3E}">
        <p14:creationId xmlns:p14="http://schemas.microsoft.com/office/powerpoint/2010/main" val="1253358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무기, 총기, 소총, 원거리 무기이(가) 표시된 사진&#10;&#10;자동 생성된 설명">
            <a:extLst>
              <a:ext uri="{FF2B5EF4-FFF2-40B4-BE49-F238E27FC236}">
                <a16:creationId xmlns:a16="http://schemas.microsoft.com/office/drawing/2014/main" id="{481B6264-1D8C-DEFA-4AC6-D7EBBAD61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710" y="2031839"/>
            <a:ext cx="3160701" cy="3033219"/>
          </a:xfrm>
          <a:prstGeom prst="rect">
            <a:avLst/>
          </a:prstGeom>
          <a:ln w="38100">
            <a:noFill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564574B-4F76-C161-D75A-834DD3311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738" y="2031839"/>
            <a:ext cx="3160701" cy="303321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19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601243" y="2031839"/>
            <a:ext cx="3380521" cy="337216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근접무기는 모든 피실험자들의 최후의 보루로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사거리가 짧다는 단점이 있지만 직격으로 맞을 경우 피실험자들의 로봇 육체에 꽤나 큰 타격을 입힐 수 있음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또한 들키지 않고 피실험자의 뒤까지 접근하는데 성공하면 상호작용 키를 통해 대상의 남은 체력과 상관 없이 기절 상태로 만들 수 있음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그러나 어디까지나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근접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무기이기 때문에 총기와 같은 원거리 무기와 싸울 때 사용자의 생존을 보장할 수 없다는 사실을 잊지 말아야 함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951398" y="1342807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88050" y="1342807"/>
            <a:ext cx="2061881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전투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-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근접무기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912738" y="5157785"/>
            <a:ext cx="3245224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23.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근접무기 예시 사진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4257DB-C7B6-D947-96C1-91A7FE9DBD6C}"/>
              </a:ext>
            </a:extLst>
          </p:cNvPr>
          <p:cNvSpPr txBox="1"/>
          <p:nvPr/>
        </p:nvSpPr>
        <p:spPr>
          <a:xfrm>
            <a:off x="4073440" y="5157784"/>
            <a:ext cx="317697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24.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제압 애니메이션 예시 사진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C2B0E2-EF59-1807-B8C4-78CC2241E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44" y="1742917"/>
            <a:ext cx="1018120" cy="8413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9F32DC8-19B5-3FA1-012B-4CABE5F57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958572">
            <a:off x="6609799" y="1742915"/>
            <a:ext cx="1018120" cy="8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48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3600C79-B8D0-5AB6-BF7D-0F1F14F1D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737" y="1933713"/>
            <a:ext cx="6357638" cy="31313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20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601244" y="1788079"/>
            <a:ext cx="3380521" cy="361592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총기는 실험 도중 발생하는 대부분의 교전에서 피실험자들이 사용하게 될 무기로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총기의 종류에 따라 사거리와 위력 면에서 크게 달라지기 때문에 개개인의 스타일에 맞는 총기를 선택하는 것이 권장됨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또한 실험실 내에서 낮은 확률로 획득 가능한 특수 탄환을 통해 기존 총기의 성능을 더욱 업그레이드 할 수 있음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그러나 사격 중 발생하는 막대한 소음은 실험실 내의 모든 사람들에게 자신의 위치를 알리는 것과 다름이 없으니 총기를 쓸 때에는 항상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조심해야함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951398" y="1296349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88050" y="1296349"/>
            <a:ext cx="2061881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전투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-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총기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912738" y="5157786"/>
            <a:ext cx="6357638" cy="246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25.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미래 총기 디자인 예시 사진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C2B0E2-EF59-1807-B8C4-78CC2241E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70" y="1696459"/>
            <a:ext cx="1018120" cy="8413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9F32DC8-19B5-3FA1-012B-4CABE5F57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958572">
            <a:off x="6609798" y="1742915"/>
            <a:ext cx="1018120" cy="8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D942303-9D2D-79DE-59BB-F28CBAA4D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738" y="1936376"/>
            <a:ext cx="4095874" cy="3086614"/>
          </a:xfrm>
          <a:prstGeom prst="rect">
            <a:avLst/>
          </a:prstGeom>
        </p:spPr>
      </p:pic>
      <p:pic>
        <p:nvPicPr>
          <p:cNvPr id="1026" name="Picture 2" descr="Gernade GIF - Gernade GIFs">
            <a:extLst>
              <a:ext uri="{FF2B5EF4-FFF2-40B4-BE49-F238E27FC236}">
                <a16:creationId xmlns:a16="http://schemas.microsoft.com/office/drawing/2014/main" id="{135AB30E-4F25-35B7-8C35-244766327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612" y="1936376"/>
            <a:ext cx="2360844" cy="308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21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601244" y="1788079"/>
            <a:ext cx="3380521" cy="361592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투척무기는 실험실 내에서 사용할 수 있는 무기 중 가장 효과 범위가 넓은 무기로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잘못 사용할 경우 사용자까지도 위험에 빠뜨릴 수 있는 무기이기에 항상 취급에 주의를 기울여야 함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넓은 살상범위를 가진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파편수류탄부터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일정 범위 내의 피실험자들의 시각과 청각을 앗아가는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섬광탄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피실험자의 이동속도를 크게 낮추고 화기 사용을 봉쇄하는 펄스 폭탄 등의 다양한 종류의 투척무기가 존재하나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 수량은 극히 한정되어 있기 때문에 사용 타이밍을 잘 잡는 것이 중요함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endParaRPr lang="en-US" altLang="ko-KR" sz="14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951398" y="1296349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88050" y="1296349"/>
            <a:ext cx="2061881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전투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-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투척무기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912738" y="5157786"/>
            <a:ext cx="4095874" cy="2462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26.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각종 투척무기 예시 사진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F9EDEA-58D3-DAED-987D-FBAC10C8B6E5}"/>
              </a:ext>
            </a:extLst>
          </p:cNvPr>
          <p:cNvSpPr txBox="1"/>
          <p:nvPr/>
        </p:nvSpPr>
        <p:spPr>
          <a:xfrm>
            <a:off x="5008612" y="5157786"/>
            <a:ext cx="2360844" cy="2462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27.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수류탄 사용의 좋은 예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endParaRPr lang="ko-KR" altLang="en-US" sz="1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CCDC295-1BE2-083B-FEEA-DA228C973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164" y="1177022"/>
            <a:ext cx="1524132" cy="13839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B3BCE30-B9B8-BF1D-147D-392A68137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0763" y="1244420"/>
            <a:ext cx="1524132" cy="138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09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22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183622" y="4507208"/>
            <a:ext cx="9681882" cy="105444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화면 상단 정중앙에 표기된 체력 게이지를 통해 피실험자는 현재 육체의 잔여 내구도를 확인할 수 있으며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평상시에는 </a:t>
            </a:r>
            <a:r>
              <a:rPr lang="ko-KR" altLang="en-US" sz="1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푸른색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을 띄고 있으나</a:t>
            </a:r>
            <a:r>
              <a:rPr lang="ko-KR" altLang="en-US" sz="1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절반 이하로 깎일 경우 </a:t>
            </a:r>
            <a:r>
              <a:rPr lang="ko-KR" altLang="en-US" sz="1200" dirty="0">
                <a:solidFill>
                  <a:srgbClr val="FFFF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노란색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20%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이하의 경우엔 화면 전체가 </a:t>
            </a:r>
            <a:r>
              <a:rPr lang="ko-KR" altLang="en-US" sz="1200" dirty="0">
                <a:solidFill>
                  <a:srgbClr val="FF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붉은색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으로 점등하게 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Q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눌러 자가수복용 주사기를 사용하면 체력의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30%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회복할 수 있으나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수복 중에는 이동을 제외한 모든 기능이 마비되기 때문에 꼭 엄폐물이 있는 환경에서 치료를 하는 것이 권장됨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897610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34262" y="1296348"/>
            <a:ext cx="219672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전투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체력 회복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1183621" y="4184845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28. 20%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이하 체력일 경우 화면의 예시 사진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E84F02-2696-15CA-CE01-FA1157E5E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621" y="1772600"/>
            <a:ext cx="4840941" cy="2336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6913FE1-86D2-403E-E9B3-A09297AE2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562" y="1772600"/>
            <a:ext cx="4840940" cy="23361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1B20B8-1823-1F85-C3CC-7D39556BD29C}"/>
              </a:ext>
            </a:extLst>
          </p:cNvPr>
          <p:cNvSpPr txBox="1"/>
          <p:nvPr/>
        </p:nvSpPr>
        <p:spPr>
          <a:xfrm>
            <a:off x="6024563" y="4184845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29.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자가수복용 주사기 예시 사진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9E5E2B2-44F3-4B4D-3A20-B7D778C54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112431">
            <a:off x="351908" y="1274533"/>
            <a:ext cx="1919788" cy="12924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AAD4B17-3339-51E4-2B6D-4467A02AB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442868">
            <a:off x="9749313" y="1218628"/>
            <a:ext cx="1919788" cy="12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825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23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183622" y="4507208"/>
            <a:ext cx="9681882" cy="105444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피실험자가 전투 중 체력이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0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 될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해당 피실험자는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쓰러짐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상태가 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회에 한해 같은 팀 피실험자가 상호작용을 통해 부활이 가능함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부활한 플레이어는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20%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의 체력을 가진 채로 전투에 복귀하기 때문에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즉각적인 치료가 반드시 요구됨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회의 부활 횟수를 전부 소진하였거나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팀원이 전부 사망한 피실험자는 사망처리 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소지한 무기는 바닥에 획득 가능한 아이템의 형태로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해당 시체와 상호작용을 통해 대상이 소지하던 소모품이나 임무 수행을 위한 아이템을 강탈할 수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897610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34262" y="1296348"/>
            <a:ext cx="219672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전투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1183621" y="4184845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30.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에이펙스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레전드의 캐릭터 부활 예시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1B20B8-1823-1F85-C3CC-7D39556BD29C}"/>
              </a:ext>
            </a:extLst>
          </p:cNvPr>
          <p:cNvSpPr txBox="1"/>
          <p:nvPr/>
        </p:nvSpPr>
        <p:spPr>
          <a:xfrm>
            <a:off x="6024563" y="4184845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31.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사망한 피실험자 시체 예시 그림</a:t>
            </a:r>
          </a:p>
        </p:txBody>
      </p:sp>
      <p:pic>
        <p:nvPicPr>
          <p:cNvPr id="1026" name="Picture 2" descr="Latest Revive GIFs | Gfycat">
            <a:extLst>
              <a:ext uri="{FF2B5EF4-FFF2-40B4-BE49-F238E27FC236}">
                <a16:creationId xmlns:a16="http://schemas.microsoft.com/office/drawing/2014/main" id="{4798C567-8B92-EB21-ABDB-E0F6E98B0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621" y="1811143"/>
            <a:ext cx="4840941" cy="229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22218BF-8F9D-3818-3930-FF61EBC7B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561" y="1807061"/>
            <a:ext cx="4840941" cy="22975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10BF1CE-79B1-FBE1-C8EA-6192B5B0B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501164">
            <a:off x="476687" y="2482515"/>
            <a:ext cx="1413868" cy="11683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6550D85-B024-C9F8-3539-B6631FB93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501164">
            <a:off x="10158568" y="2512025"/>
            <a:ext cx="1413868" cy="116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5306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24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799294" y="1792941"/>
            <a:ext cx="3066210" cy="37687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 중 타 피실험자로부터 살아남기 위해서는 무기와 탄환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그리고 각종 소모품들이 필요하며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파밍은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이러한 아이템을 얻을 수 있는 유일한 방법임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곳곳에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스폰된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아이템의 경우 가까이 접근하여 조준하면 초록색으로 발광하며 습득이 가능하다는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HUD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 뜨게 됨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시체에서 소지품을 챙길 때에는 대상의 소지품을 한번에 챙겨가기 때문에 팀원들과 조율하여 시체를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루팅할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피실험자를 뽑는 것을 권장함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897610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34262" y="1296348"/>
            <a:ext cx="219672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파밍</a:t>
            </a:r>
            <a:endParaRPr lang="ko-KR" altLang="en-US" sz="2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1B20B8-1823-1F85-C3CC-7D39556BD29C}"/>
              </a:ext>
            </a:extLst>
          </p:cNvPr>
          <p:cNvSpPr txBox="1"/>
          <p:nvPr/>
        </p:nvSpPr>
        <p:spPr>
          <a:xfrm>
            <a:off x="815788" y="5314791"/>
            <a:ext cx="6911509" cy="24686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32.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아이템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파밍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예시 그림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796BFD2-2C31-DB8C-1260-8E9266276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88" y="1792941"/>
            <a:ext cx="6911509" cy="345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3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/>
              <a:t>25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799293" y="1792942"/>
            <a:ext cx="3316941" cy="36755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아이템은 무기와 소모품이라는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카테고리로 나눌 수 있으며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여기서 소모품은 의약품과 투척무기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탄환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퀘스트 아이템이라는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4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카테고리로 나눌 수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무기의 경우 주무기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(1, 2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번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와 보조무기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번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으로 나뉨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 중 탄환의 경우에는 들고 있는 총기에 따라 획득할 수 있는 탄환의 개수가 조정되며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예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소총의 경우 탄창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산탄총의 경우 탄창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 분량의 탄환 획득 가능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가진 총기가 없을 경우 습득이 불가능함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특수탄환의 경우 획득 수량은 기존의 절반으로 감소함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빈 무기 칸이 존재할 때 무기 습득 시 해당 칸에 무기가 배정되지만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모든 무기 칸에 무기가 할당된 시점에서 무기를 습득할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들고 있던 무기를 버리고 해당 무기를 습득함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897610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34262" y="1296348"/>
            <a:ext cx="219672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파밍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-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아이템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1B20B8-1823-1F85-C3CC-7D39556BD29C}"/>
              </a:ext>
            </a:extLst>
          </p:cNvPr>
          <p:cNvSpPr txBox="1"/>
          <p:nvPr/>
        </p:nvSpPr>
        <p:spPr>
          <a:xfrm>
            <a:off x="815788" y="5221611"/>
            <a:ext cx="6911509" cy="24686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33.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아이템 종류를 정리한 그림</a:t>
            </a:r>
          </a:p>
        </p:txBody>
      </p:sp>
    </p:spTree>
    <p:extLst>
      <p:ext uri="{BB962C8B-B14F-4D97-AF65-F5344CB8AC3E}">
        <p14:creationId xmlns:p14="http://schemas.microsoft.com/office/powerpoint/2010/main" val="4232208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26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19697" y="4342812"/>
            <a:ext cx="10609732" cy="10792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피실험자들이 실험실을 탈출하기 위해 수행해야 하는 임무는 크게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단락으로 나눌 수 있는데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이는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회수와 오브젝트 회수로 나뉜다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키카드는 실험실 전체에 통틀어 단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개만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스폰하는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특수한 퀘스트 아이템으로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25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구역 중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구역에 랜덤하게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스폰된다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이를 습득한 피실험자는 실험실 통로 중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통로에 무작위로 배치된 단말기를 상호작용을 통해 활성화할 수 있으며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단말기가 활성화될 때마다 맵 전역에 경고음이 울림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키카드를 소지한 피실험자들의 최우선 목표는 이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단말기를 모두 활성화시키는 것이다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655562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692213" y="1296348"/>
            <a:ext cx="258220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임무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회수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4512741" y="3987133"/>
            <a:ext cx="4966447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35.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단말기 사용 예시 사진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BF8175-099D-6AEE-A8A4-C0DCD0BCB38B}"/>
              </a:ext>
            </a:extLst>
          </p:cNvPr>
          <p:cNvSpPr txBox="1"/>
          <p:nvPr/>
        </p:nvSpPr>
        <p:spPr>
          <a:xfrm>
            <a:off x="2577639" y="3987134"/>
            <a:ext cx="1935105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34.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예시 사진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0607547-984E-F142-22FE-A8D61E874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741" y="1805915"/>
            <a:ext cx="4966447" cy="213907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34A39B3-F67E-9F0B-A863-0F26CF203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636" y="1805915"/>
            <a:ext cx="1935105" cy="21236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16091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27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8023411" y="1801906"/>
            <a:ext cx="3272117" cy="375974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키카드를 보유한 피실험자는 활성화된 단말기를 사용할 수 있는데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피실험자는 단말기를 사용하는 동안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CCTV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이용 권한과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통로 차단 권한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그리고 각 구역의 함정 활성화 권한을 손에 넣으며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통로 차단과 함정 활성화는 하나의 단말기당 합쳐서 최대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회까지 사용이 가능하기 때문에 신중한 사용이 요구됨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(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활성화된 함정과 차단된 통로는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30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초간 유지됨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.)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단말기를 이용하는 동안 해당 피실험자는 무방비 상태가 되기에 팀원의 엄호가 반드시 필요하며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키카드를 보유한 피실험자가 사망할 경우 다른 피실험자가 키카드를 강탈할 수 있으니 조심해야 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단말기가 모두 활성화가 되었을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임무는 다음 단계로 넘어가게 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endParaRPr lang="en-US" altLang="ko-KR" sz="1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655562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692213" y="1296348"/>
            <a:ext cx="258220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임무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회수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1F4B38-115B-8778-9EF7-421DBA777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33" y="1811143"/>
            <a:ext cx="3789831" cy="298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37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28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19697" y="4342812"/>
            <a:ext cx="10609732" cy="10792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단말기가 모두 활성화될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전역에 경고음이 울림과 동시에 특정 구역에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스폰되었다는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HUD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 출력됨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해당 구역 중앙에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습득에 성공할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모든 피실험자들에게 오브젝트 활성화 진척도가 화면에 표시되며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해당 게이지가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100%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 될 경우 탈출구가 특정 구역에 무작위로 생성되게 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오브젝트를 가지지 못한 피실험자들의 최우선 목표는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빼앗는 것이며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빼앗길 경우 여태까지 쌓은 활성화 진척도가 그대로 상대의 손에 넘어가기 때문에 교전과 이동에 있어 신중한 선택이 요구됨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655562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692213" y="1296348"/>
            <a:ext cx="2653928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임무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 회수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4512741" y="3987133"/>
            <a:ext cx="4966447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39.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 강탈 예시 그림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BF8175-099D-6AEE-A8A4-C0DCD0BCB38B}"/>
              </a:ext>
            </a:extLst>
          </p:cNvPr>
          <p:cNvSpPr txBox="1"/>
          <p:nvPr/>
        </p:nvSpPr>
        <p:spPr>
          <a:xfrm>
            <a:off x="2577639" y="3987134"/>
            <a:ext cx="1935105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38.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 그림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950225-07D6-66EC-BCB9-A1307B507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741" y="1805914"/>
            <a:ext cx="4966446" cy="2181217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939B841-599A-E57D-8C1E-8523DA97E776}"/>
              </a:ext>
            </a:extLst>
          </p:cNvPr>
          <p:cNvSpPr txBox="1">
            <a:spLocks/>
          </p:cNvSpPr>
          <p:nvPr/>
        </p:nvSpPr>
        <p:spPr>
          <a:xfrm>
            <a:off x="9580732" y="1805914"/>
            <a:ext cx="1401034" cy="242744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주의</a:t>
            </a:r>
            <a:r>
              <a:rPr lang="en-US" altLang="ko-KR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!</a:t>
            </a:r>
            <a:endParaRPr lang="en-US" altLang="ko-KR" sz="12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만약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보유한 플레이어가 쓰러지거나 사망할 경우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다른 피실험자가 상호작용을 통해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강탈할 수 있으니 해당 상황 발생시 피실험자들의 빠른 대응이 요구됨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68A2474-963E-5683-11D0-D123566909F4}"/>
              </a:ext>
            </a:extLst>
          </p:cNvPr>
          <p:cNvSpPr/>
          <p:nvPr/>
        </p:nvSpPr>
        <p:spPr>
          <a:xfrm rot="10339352">
            <a:off x="8183137" y="2056517"/>
            <a:ext cx="1380426" cy="3496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634D8E7-FA3B-3B15-8A0F-9309481F8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577636" y="1805914"/>
            <a:ext cx="1935102" cy="218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533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1860178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0.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목차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46861E4A-EEB5-18E9-C79F-AEAE200BE53A}"/>
              </a:ext>
            </a:extLst>
          </p:cNvPr>
          <p:cNvSpPr txBox="1">
            <a:spLocks/>
          </p:cNvSpPr>
          <p:nvPr/>
        </p:nvSpPr>
        <p:spPr>
          <a:xfrm>
            <a:off x="685798" y="1597457"/>
            <a:ext cx="4459941" cy="3720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chemeClr val="accent1"/>
                </a:solidFill>
              </a:rPr>
              <a:t> 3.  </a:t>
            </a: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B7F7BF-B802-0735-C0AF-7301B7AEEDC3}"/>
              </a:ext>
            </a:extLst>
          </p:cNvPr>
          <p:cNvSpPr txBox="1"/>
          <p:nvPr/>
        </p:nvSpPr>
        <p:spPr>
          <a:xfrm>
            <a:off x="811301" y="2290907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3-1.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세계관 및 스토리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9E1A3E-B4A6-2C16-B284-495BC7697AED}"/>
              </a:ext>
            </a:extLst>
          </p:cNvPr>
          <p:cNvSpPr txBox="1"/>
          <p:nvPr/>
        </p:nvSpPr>
        <p:spPr>
          <a:xfrm>
            <a:off x="811300" y="2903675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3-2.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93D3-2CDB-C310-699B-15B7D07BAA42}"/>
              </a:ext>
            </a:extLst>
          </p:cNvPr>
          <p:cNvSpPr txBox="1"/>
          <p:nvPr/>
        </p:nvSpPr>
        <p:spPr>
          <a:xfrm>
            <a:off x="811300" y="3516443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3-3.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컨트롤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CC9DD7-957D-3627-66E4-13EF28755F5C}"/>
              </a:ext>
            </a:extLst>
          </p:cNvPr>
          <p:cNvSpPr txBox="1"/>
          <p:nvPr/>
        </p:nvSpPr>
        <p:spPr>
          <a:xfrm>
            <a:off x="811299" y="4125693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3-4.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FFDF27-AA54-4F2E-FD25-F68E5AC5043F}"/>
              </a:ext>
            </a:extLst>
          </p:cNvPr>
          <p:cNvSpPr txBox="1"/>
          <p:nvPr/>
        </p:nvSpPr>
        <p:spPr>
          <a:xfrm>
            <a:off x="811299" y="4734943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3-5.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</p:spTree>
    <p:extLst>
      <p:ext uri="{BB962C8B-B14F-4D97-AF65-F5344CB8AC3E}">
        <p14:creationId xmlns:p14="http://schemas.microsoft.com/office/powerpoint/2010/main" val="32109671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183622" y="4507209"/>
            <a:ext cx="9681882" cy="105444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 성공적으로 활성화됐을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실험실의 구역 중 하나를 무작위로 선정하여 탈출구가 생성됨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탈출구를 사용하기 위해서는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소지하고 있는 피실험자와 피실험자의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쓰러지지 않은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팀원들이 모두 해당 구역에 있어야 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활성화된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가진 피실험자의 위치가 모든 피실험자에게 공유되기 때문에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성공적인 탈출을 위해서는 마지막까지 긴장의 끊을 놓지 말아야 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탈출 성공 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탈출에 실패한 피실험자들은 전원 사망하며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실험이 종료됨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897610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34262" y="1296348"/>
            <a:ext cx="219672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탈출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3604091" y="4161360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??.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탈출 예시 사진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DB7DA8-D86D-1D22-087C-C6D3632C3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092" y="1779648"/>
            <a:ext cx="4840941" cy="23255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C7B77B8-DA80-6F59-ED7B-20E990E3E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561915">
            <a:off x="2436832" y="2049128"/>
            <a:ext cx="2105252" cy="17396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98CF216-CAFE-FAC2-009C-5F81C4C84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561915">
            <a:off x="7515724" y="2070884"/>
            <a:ext cx="2105252" cy="173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79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A83E4F-CAFC-1D5C-2ECD-F8A35736E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아이콘 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7CEC18-164C-70D3-17A9-EF5323FFF7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>
                <a:hlinkClick r:id="rId2"/>
              </a:rPr>
              <a:t>https://www.pngegg.com/en/png-nrdyy/download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https://www.pngegg.com/en/png-yuojl/download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https://toppng.com/img-download/stock/162876</a:t>
            </a:r>
            <a:endParaRPr lang="en-US" altLang="ko-KR" dirty="0"/>
          </a:p>
          <a:p>
            <a:pPr>
              <a:lnSpc>
                <a:spcPct val="90000"/>
              </a:lnSpc>
            </a:pPr>
            <a:r>
              <a:rPr lang="ko-KR" altLang="en-US" sz="2000" dirty="0">
                <a:ea typeface="HY견고딕" panose="02030600000101010101" pitchFamily="18" charset="-127"/>
              </a:rPr>
              <a:t>키보드 알파벳 자판 </a:t>
            </a:r>
            <a:r>
              <a:rPr lang="en-US" altLang="ko-KR" sz="2000" dirty="0">
                <a:ea typeface="HY견고딕" panose="02030600000101010101" pitchFamily="18" charset="-127"/>
              </a:rPr>
              <a:t>-&gt; </a:t>
            </a:r>
            <a:r>
              <a:rPr lang="en-US" altLang="ko-KR" sz="2000" dirty="0">
                <a:ea typeface="HY견고딕" panose="02030600000101010101" pitchFamily="18" charset="-127"/>
                <a:hlinkClick r:id="rId5"/>
              </a:rPr>
              <a:t>https://www.iconexperience.com/v_collection/icons/?icon=keyboard_key_f</a:t>
            </a:r>
            <a:endParaRPr lang="en-US" altLang="ko-KR" sz="2000" dirty="0">
              <a:ea typeface="HY견고딕" panose="02030600000101010101" pitchFamily="18" charset="-127"/>
            </a:endParaRPr>
          </a:p>
          <a:p>
            <a:pPr>
              <a:lnSpc>
                <a:spcPct val="90000"/>
              </a:lnSpc>
            </a:pPr>
            <a:r>
              <a:rPr lang="ko-KR" altLang="en-US" sz="2000" dirty="0">
                <a:ea typeface="HY견고딕" panose="02030600000101010101" pitchFamily="18" charset="-127"/>
              </a:rPr>
              <a:t>마우스 아이콘 </a:t>
            </a:r>
            <a:r>
              <a:rPr lang="en-US" altLang="ko-KR" sz="2000" dirty="0">
                <a:ea typeface="HY견고딕" panose="02030600000101010101" pitchFamily="18" charset="-127"/>
              </a:rPr>
              <a:t>-&gt; </a:t>
            </a:r>
            <a:r>
              <a:rPr lang="ko-KR" altLang="en-US" sz="2000" dirty="0">
                <a:ea typeface="HY견고딕" panose="02030600000101010101" pitchFamily="18" charset="-127"/>
                <a:hlinkClick r:id="rId6"/>
              </a:rPr>
              <a:t>컴퓨터 마우스 </a:t>
            </a:r>
            <a:r>
              <a:rPr lang="en-US" altLang="ko-KR" sz="2000" dirty="0">
                <a:ea typeface="HY견고딕" panose="02030600000101010101" pitchFamily="18" charset="-127"/>
                <a:hlinkClick r:id="rId6"/>
              </a:rPr>
              <a:t>- </a:t>
            </a:r>
            <a:r>
              <a:rPr lang="ko-KR" altLang="en-US" sz="2000" dirty="0">
                <a:ea typeface="HY견고딕" panose="02030600000101010101" pitchFamily="18" charset="-127"/>
                <a:hlinkClick r:id="rId6"/>
              </a:rPr>
              <a:t>무료 과학 </a:t>
            </a:r>
            <a:r>
              <a:rPr lang="ko-KR" altLang="en-US" sz="2000" dirty="0" err="1">
                <a:ea typeface="HY견고딕" panose="02030600000101010101" pitchFamily="18" charset="-127"/>
                <a:hlinkClick r:id="rId6"/>
              </a:rPr>
              <a:t>기술개</a:t>
            </a:r>
            <a:r>
              <a:rPr lang="ko-KR" altLang="en-US" sz="2000" dirty="0">
                <a:ea typeface="HY견고딕" panose="02030600000101010101" pitchFamily="18" charset="-127"/>
                <a:hlinkClick r:id="rId6"/>
              </a:rPr>
              <a:t> 아이콘 </a:t>
            </a:r>
            <a:r>
              <a:rPr lang="en-US" altLang="ko-KR" sz="2000" dirty="0">
                <a:ea typeface="HY견고딕" panose="02030600000101010101" pitchFamily="18" charset="-127"/>
                <a:hlinkClick r:id="rId6"/>
              </a:rPr>
              <a:t>(flaticon.com)</a:t>
            </a:r>
            <a:endParaRPr lang="en-US" altLang="ko-KR" sz="2000" dirty="0">
              <a:ea typeface="HY견고딕" panose="02030600000101010101" pitchFamily="18" charset="-127"/>
            </a:endParaRPr>
          </a:p>
          <a:p>
            <a:pPr>
              <a:lnSpc>
                <a:spcPct val="90000"/>
              </a:lnSpc>
            </a:pPr>
            <a:r>
              <a:rPr lang="ko-KR" altLang="en-US" sz="2000" dirty="0" err="1">
                <a:ea typeface="HY견고딕" panose="02030600000101010101" pitchFamily="18" charset="-127"/>
              </a:rPr>
              <a:t>좌클릭</a:t>
            </a:r>
            <a:r>
              <a:rPr lang="ko-KR" altLang="en-US" sz="2000" dirty="0">
                <a:ea typeface="HY견고딕" panose="02030600000101010101" pitchFamily="18" charset="-127"/>
              </a:rPr>
              <a:t> 아이콘</a:t>
            </a:r>
            <a:r>
              <a:rPr lang="en-US" altLang="ko-KR" sz="2000" dirty="0">
                <a:ea typeface="HY견고딕" panose="02030600000101010101" pitchFamily="18" charset="-127"/>
              </a:rPr>
              <a:t> -&gt; </a:t>
            </a:r>
            <a:r>
              <a:rPr lang="en-US" altLang="ko-KR" sz="2000" dirty="0">
                <a:ea typeface="HY견고딕" panose="02030600000101010101" pitchFamily="18" charset="-127"/>
                <a:hlinkClick r:id="rId7"/>
              </a:rPr>
              <a:t>https://www.flaticon.com/free-icon/left-click_3645819</a:t>
            </a:r>
            <a:endParaRPr lang="en-US" altLang="ko-KR" sz="2000" dirty="0">
              <a:ea typeface="HY견고딕" panose="02030600000101010101" pitchFamily="18" charset="-127"/>
            </a:endParaRPr>
          </a:p>
          <a:p>
            <a:pPr>
              <a:lnSpc>
                <a:spcPct val="90000"/>
              </a:lnSpc>
            </a:pPr>
            <a:r>
              <a:rPr lang="ko-KR" altLang="en-US" sz="2000" dirty="0" err="1">
                <a:ea typeface="HY견고딕" panose="02030600000101010101" pitchFamily="18" charset="-127"/>
              </a:rPr>
              <a:t>우클릭</a:t>
            </a:r>
            <a:r>
              <a:rPr lang="ko-KR" altLang="en-US" sz="2000" dirty="0">
                <a:ea typeface="HY견고딕" panose="02030600000101010101" pitchFamily="18" charset="-127"/>
              </a:rPr>
              <a:t> 아이콘 </a:t>
            </a:r>
            <a:r>
              <a:rPr lang="en-US" altLang="ko-KR" sz="2000" dirty="0">
                <a:ea typeface="HY견고딕" panose="02030600000101010101" pitchFamily="18" charset="-127"/>
              </a:rPr>
              <a:t>-&gt;</a:t>
            </a:r>
            <a:r>
              <a:rPr lang="en-US" altLang="ko-KR" sz="2000" dirty="0">
                <a:ea typeface="HY견고딕" panose="02030600000101010101" pitchFamily="18" charset="-127"/>
                <a:hlinkClick r:id="rId8"/>
              </a:rPr>
              <a:t> https://www.flaticon.com/free-icon/right-click_3645851</a:t>
            </a:r>
            <a:endParaRPr lang="en-US" altLang="ko-KR" sz="2000" dirty="0">
              <a:ea typeface="HY견고딕" panose="02030600000101010101" pitchFamily="18" charset="-127"/>
            </a:endParaRPr>
          </a:p>
          <a:p>
            <a:pPr>
              <a:lnSpc>
                <a:spcPct val="90000"/>
              </a:lnSpc>
            </a:pPr>
            <a:r>
              <a:rPr lang="ko-KR" altLang="en-US" sz="2000" dirty="0">
                <a:ea typeface="HY견고딕" panose="02030600000101010101" pitchFamily="18" charset="-127"/>
              </a:rPr>
              <a:t>스페이스바 아이콘 </a:t>
            </a:r>
            <a:r>
              <a:rPr lang="en-US" altLang="ko-KR" sz="2000" dirty="0">
                <a:ea typeface="HY견고딕" panose="02030600000101010101" pitchFamily="18" charset="-127"/>
              </a:rPr>
              <a:t>-&gt; </a:t>
            </a:r>
            <a:r>
              <a:rPr lang="en-US" altLang="ko-KR" sz="2000" dirty="0">
                <a:ea typeface="HY견고딕" panose="02030600000101010101" pitchFamily="18" charset="-127"/>
                <a:hlinkClick r:id="rId9"/>
              </a:rPr>
              <a:t>http://clipart-library</a:t>
            </a:r>
            <a:r>
              <a:rPr lang="en-US" altLang="ko-KR" sz="2000" dirty="0">
                <a:ea typeface="HY견고딕" panose="02030600000101010101" pitchFamily="18" charset="-127"/>
                <a:hlinkClick r:id="rId10"/>
              </a:rPr>
              <a:t>.com/search1/?q=spacebar#gsc.tab=1&amp;gsc.q=spacebar&amp;gsc.page=1</a:t>
            </a:r>
            <a:r>
              <a:rPr lang="en-US" altLang="ko-KR" sz="2000" dirty="0">
                <a:ea typeface="HY견고딕" panose="02030600000101010101" pitchFamily="18" charset="-127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altLang="ko-KR" sz="2000" dirty="0">
                <a:ea typeface="HY견고딕" panose="02030600000101010101" pitchFamily="18" charset="-127"/>
              </a:rPr>
              <a:t>shift </a:t>
            </a:r>
            <a:r>
              <a:rPr lang="ko-KR" altLang="en-US" sz="2000" dirty="0">
                <a:ea typeface="HY견고딕" panose="02030600000101010101" pitchFamily="18" charset="-127"/>
              </a:rPr>
              <a:t>아이콘 </a:t>
            </a:r>
            <a:r>
              <a:rPr lang="en-US" altLang="ko-KR" sz="2000" dirty="0">
                <a:ea typeface="HY견고딕" panose="02030600000101010101" pitchFamily="18" charset="-127"/>
              </a:rPr>
              <a:t>-&gt; </a:t>
            </a:r>
            <a:r>
              <a:rPr lang="en-US" altLang="ko-KR" sz="2000" dirty="0">
                <a:ea typeface="HY견고딕" panose="02030600000101010101" pitchFamily="18" charset="-127"/>
                <a:hlinkClick r:id="rId11"/>
              </a:rPr>
              <a:t>http://clipart-library.com/clipart/1716695.htm</a:t>
            </a:r>
            <a:endParaRPr lang="en-US" altLang="ko-KR" sz="2000" dirty="0">
              <a:ea typeface="HY견고딕" panose="02030600000101010101" pitchFamily="18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2000" dirty="0">
                <a:ea typeface="HY견고딕" panose="02030600000101010101" pitchFamily="18" charset="-127"/>
              </a:rPr>
              <a:t>APPROVED </a:t>
            </a:r>
            <a:r>
              <a:rPr lang="ko-KR" altLang="en-US" sz="2000" dirty="0">
                <a:ea typeface="HY견고딕" panose="02030600000101010101" pitchFamily="18" charset="-127"/>
              </a:rPr>
              <a:t>아이콘</a:t>
            </a:r>
            <a:r>
              <a:rPr lang="en-US" altLang="ko-KR" dirty="0">
                <a:ea typeface="HY견고딕" panose="02030600000101010101" pitchFamily="18" charset="-127"/>
              </a:rPr>
              <a:t> -&gt; </a:t>
            </a:r>
            <a:r>
              <a:rPr lang="en-US" altLang="ko-KR" dirty="0"/>
              <a:t>: </a:t>
            </a:r>
            <a:r>
              <a:rPr lang="en-US" altLang="ko-KR" dirty="0">
                <a:hlinkClick r:id="rId12"/>
              </a:rPr>
              <a:t>https://www.vhv.rs/download/hxwTTJR_approved-stamp-clipart-png-download-fully-funded-transparent/</a:t>
            </a:r>
            <a:r>
              <a:rPr lang="en-US" altLang="ko-KR" dirty="0"/>
              <a:t> </a:t>
            </a:r>
            <a:endParaRPr lang="en-US" altLang="ko-KR" sz="2000" dirty="0">
              <a:ea typeface="HY견고딕" panose="02030600000101010101" pitchFamily="18" charset="-127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2536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A83E4F-CAFC-1D5C-2ECD-F8A35736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28600"/>
            <a:ext cx="10396882" cy="1151965"/>
          </a:xfrm>
        </p:spPr>
        <p:txBody>
          <a:bodyPr/>
          <a:lstStyle/>
          <a:p>
            <a:r>
              <a:rPr lang="ko-KR" altLang="en-US"/>
              <a:t>사진 </a:t>
            </a:r>
            <a:r>
              <a:rPr lang="ko-KR" altLang="en-US" dirty="0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7CEC18-164C-70D3-17A9-EF5323FFF71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7976" y="903193"/>
            <a:ext cx="10394707" cy="4428565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endParaRPr lang="en-US" altLang="ko-KR" dirty="0">
              <a:hlinkClick r:id="rId2"/>
            </a:endParaRPr>
          </a:p>
          <a:p>
            <a:r>
              <a:rPr lang="ko-KR" altLang="en-US" dirty="0">
                <a:hlinkClick r:id="rId2"/>
              </a:rPr>
              <a:t>사진 </a:t>
            </a:r>
            <a:r>
              <a:rPr lang="en-US" altLang="ko-KR" dirty="0">
                <a:hlinkClick r:id="rId2"/>
              </a:rPr>
              <a:t>1 : https://www.canva.com/</a:t>
            </a:r>
            <a:r>
              <a:rPr lang="en-US" altLang="ko-KR" dirty="0"/>
              <a:t> </a:t>
            </a:r>
            <a:r>
              <a:rPr lang="ko-KR" altLang="en-US" dirty="0"/>
              <a:t>을 통해서 로고 제작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2: </a:t>
            </a:r>
            <a:r>
              <a:rPr lang="en-US" altLang="ko-KR" dirty="0">
                <a:hlinkClick r:id="rId3"/>
              </a:rPr>
              <a:t>https://namu.wiki/w/Vulkan(API)</a:t>
            </a:r>
            <a:r>
              <a:rPr lang="en-US" altLang="ko-KR" dirty="0"/>
              <a:t> Vulkan</a:t>
            </a:r>
            <a:r>
              <a:rPr lang="ko-KR" altLang="en-US" dirty="0"/>
              <a:t> 로고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3: </a:t>
            </a:r>
            <a:r>
              <a:rPr lang="en-US" altLang="ko-KR" dirty="0">
                <a:hlinkClick r:id="rId4"/>
              </a:rPr>
              <a:t>https://namu.wiki/w/C%2B%2B</a:t>
            </a:r>
            <a:r>
              <a:rPr lang="en-US" altLang="ko-KR" dirty="0"/>
              <a:t> C++</a:t>
            </a:r>
            <a:r>
              <a:rPr lang="ko-KR" altLang="en-US" dirty="0"/>
              <a:t> 로고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4: </a:t>
            </a:r>
            <a:r>
              <a:rPr lang="en-US" altLang="ko-KR" dirty="0">
                <a:hlinkClick r:id="rId5"/>
              </a:rPr>
              <a:t>https://namu.wiki/w/%EA%B2%8C%EC%9E%84%EB%AC%BC%EA%B4%80%EB%A6%AC%EC%9C%84%EC%9B%90%ED%9A%8C#s-4.3</a:t>
            </a:r>
            <a:r>
              <a:rPr lang="en-US" altLang="ko-KR" dirty="0"/>
              <a:t> 15</a:t>
            </a:r>
            <a:r>
              <a:rPr lang="ko-KR" altLang="en-US" dirty="0"/>
              <a:t>세 </a:t>
            </a:r>
            <a:r>
              <a:rPr lang="ko-KR" altLang="en-US" dirty="0" err="1"/>
              <a:t>이용가</a:t>
            </a:r>
            <a:r>
              <a:rPr lang="ko-KR" altLang="en-US" dirty="0"/>
              <a:t> 아이콘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5~7: </a:t>
            </a:r>
            <a:r>
              <a:rPr lang="en-US" altLang="ko-KR" dirty="0">
                <a:hlinkClick r:id="rId6"/>
              </a:rPr>
              <a:t>https://namu.wiki/w/%EA%B2%8C%EC%9E%84%EB%AC%BC%EA%B4%80%EB%A6%AC%EC%9C%84%EC%9B%90%ED%9A%8C#s-4.4</a:t>
            </a:r>
            <a:r>
              <a:rPr lang="en-US" altLang="ko-KR" dirty="0"/>
              <a:t> </a:t>
            </a:r>
            <a:r>
              <a:rPr lang="ko-KR" altLang="en-US" dirty="0"/>
              <a:t>등급 세부 기준 아이콘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8: </a:t>
            </a:r>
            <a:r>
              <a:rPr lang="en-US" altLang="ko-KR" dirty="0">
                <a:hlinkClick r:id="rId7"/>
              </a:rPr>
              <a:t>https://slidesplayer.org/slide/16807366/</a:t>
            </a:r>
            <a:r>
              <a:rPr lang="en-US" altLang="ko-KR" dirty="0"/>
              <a:t> </a:t>
            </a:r>
            <a:r>
              <a:rPr lang="ko-KR" altLang="en-US" dirty="0"/>
              <a:t>영화 </a:t>
            </a:r>
            <a:r>
              <a:rPr lang="en-US" altLang="ko-KR" dirty="0"/>
              <a:t>‘</a:t>
            </a:r>
            <a:r>
              <a:rPr lang="ko-KR" altLang="en-US" dirty="0" err="1"/>
              <a:t>엣지</a:t>
            </a:r>
            <a:r>
              <a:rPr lang="ko-KR" altLang="en-US" dirty="0"/>
              <a:t> 오브 </a:t>
            </a:r>
            <a:r>
              <a:rPr lang="ko-KR" altLang="en-US" dirty="0" err="1"/>
              <a:t>투모로우</a:t>
            </a:r>
            <a:r>
              <a:rPr lang="en-US" altLang="ko-KR" dirty="0"/>
              <a:t>’</a:t>
            </a:r>
            <a:r>
              <a:rPr lang="ko-KR" altLang="en-US" dirty="0"/>
              <a:t>의 한 장면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9: </a:t>
            </a:r>
            <a:r>
              <a:rPr lang="en-US" altLang="ko-KR" dirty="0">
                <a:hlinkClick r:id="rId8"/>
              </a:rPr>
              <a:t>https://www.armytimes.com/news/your-army/2020/03/24/three-army-field-hospitals-ordered-to-new-york-washington-states/</a:t>
            </a:r>
            <a:r>
              <a:rPr lang="en-US" altLang="ko-KR" dirty="0"/>
              <a:t> </a:t>
            </a:r>
            <a:r>
              <a:rPr lang="ko-KR" altLang="en-US" dirty="0"/>
              <a:t>병원 입원 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10: </a:t>
            </a:r>
            <a:r>
              <a:rPr lang="en-US" altLang="ko-KR" dirty="0">
                <a:hlinkClick r:id="rId9"/>
              </a:rPr>
              <a:t>https://www.masalladeorion.net/primer-trailer-para-chappie-de-neill-blomkamp/</a:t>
            </a:r>
            <a:r>
              <a:rPr lang="en-US" altLang="ko-KR" dirty="0"/>
              <a:t> </a:t>
            </a:r>
            <a:r>
              <a:rPr lang="ko-KR" altLang="en-US" dirty="0"/>
              <a:t>영화 </a:t>
            </a:r>
            <a:r>
              <a:rPr lang="en-US" altLang="ko-KR" dirty="0"/>
              <a:t>‘</a:t>
            </a:r>
            <a:r>
              <a:rPr lang="ko-KR" altLang="en-US" dirty="0" err="1"/>
              <a:t>채피</a:t>
            </a:r>
            <a:r>
              <a:rPr lang="en-US" altLang="ko-KR" dirty="0"/>
              <a:t>’</a:t>
            </a:r>
            <a:r>
              <a:rPr lang="ko-KR" altLang="en-US" dirty="0"/>
              <a:t>의 한 장면</a:t>
            </a:r>
            <a:endParaRPr lang="en-US" altLang="ko-KR" dirty="0"/>
          </a:p>
          <a:p>
            <a:r>
              <a:rPr lang="ko-KR" altLang="en-US" dirty="0"/>
              <a:t>사진</a:t>
            </a:r>
            <a:r>
              <a:rPr lang="en-US" altLang="ko-KR" dirty="0"/>
              <a:t> 11: </a:t>
            </a:r>
            <a:r>
              <a:rPr lang="en-US" altLang="ko-KR" dirty="0">
                <a:hlinkClick r:id="rId10"/>
              </a:rPr>
              <a:t>https://twitter.com/PaulConnon1/status/1586391518621110273</a:t>
            </a:r>
            <a:r>
              <a:rPr lang="en-US" altLang="ko-KR" dirty="0"/>
              <a:t> </a:t>
            </a:r>
            <a:r>
              <a:rPr lang="ko-KR" altLang="en-US" dirty="0"/>
              <a:t>미래 </a:t>
            </a:r>
            <a:r>
              <a:rPr lang="en-US" altLang="ko-KR" dirty="0"/>
              <a:t>SWAT </a:t>
            </a:r>
            <a:r>
              <a:rPr lang="ko-KR" altLang="en-US" dirty="0"/>
              <a:t>대원 </a:t>
            </a:r>
            <a:r>
              <a:rPr lang="ko-KR" altLang="en-US" dirty="0" err="1"/>
              <a:t>컨셉아트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12: </a:t>
            </a:r>
            <a:r>
              <a:rPr lang="en-US" altLang="ko-KR" dirty="0">
                <a:hlinkClick r:id="rId11"/>
              </a:rPr>
              <a:t>https://roboticsandautomationnews.com/2022/01/28/humanoid-robots-are-we-about-to-see-science-fiction-become-everyday-fact/48751/</a:t>
            </a:r>
            <a:r>
              <a:rPr lang="en-US" altLang="ko-KR" dirty="0"/>
              <a:t> </a:t>
            </a:r>
            <a:r>
              <a:rPr lang="ko-KR" altLang="en-US" dirty="0" err="1"/>
              <a:t>테슬라봇</a:t>
            </a:r>
            <a:r>
              <a:rPr lang="en-US" altLang="ko-KR" dirty="0"/>
              <a:t>(</a:t>
            </a:r>
            <a:r>
              <a:rPr lang="ko-KR" altLang="en-US" dirty="0"/>
              <a:t>옵티머스</a:t>
            </a:r>
            <a:r>
              <a:rPr lang="en-US" altLang="ko-KR" dirty="0"/>
              <a:t>) </a:t>
            </a:r>
            <a:r>
              <a:rPr lang="ko-KR" altLang="en-US" dirty="0"/>
              <a:t>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13 : </a:t>
            </a:r>
            <a:r>
              <a:rPr lang="en-US" altLang="ko-KR" dirty="0">
                <a:hlinkClick r:id="rId12"/>
              </a:rPr>
              <a:t>https://www.researchgate.net/figure/a-5x5-grid-b-Central-Area-map-c-and-Hallway-map_fig3_267847466</a:t>
            </a:r>
            <a:r>
              <a:rPr lang="en-US" altLang="ko-KR" dirty="0"/>
              <a:t> </a:t>
            </a:r>
            <a:r>
              <a:rPr lang="ko-KR" altLang="en-US" dirty="0"/>
              <a:t>맵 지도 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14 : </a:t>
            </a:r>
            <a:r>
              <a:rPr lang="en-US" altLang="ko-KR" dirty="0">
                <a:hlinkClick r:id="rId13"/>
              </a:rPr>
              <a:t>https://store.steampowered.com/app/434730/Half_Dead/?l=koreana</a:t>
            </a:r>
            <a:r>
              <a:rPr lang="en-US" altLang="ko-KR" dirty="0"/>
              <a:t> </a:t>
            </a:r>
            <a:r>
              <a:rPr lang="ko-KR" altLang="en-US" dirty="0" err="1"/>
              <a:t>인게임</a:t>
            </a:r>
            <a:r>
              <a:rPr lang="ko-KR" altLang="en-US" dirty="0"/>
              <a:t> 트랩 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15 : </a:t>
            </a:r>
            <a:r>
              <a:rPr lang="en-US" altLang="ko-KR" dirty="0">
                <a:hlinkClick r:id="rId14"/>
              </a:rPr>
              <a:t>https://store.steampowered.com/app/1738710/SCP_Observer/</a:t>
            </a:r>
            <a:r>
              <a:rPr lang="en-US" altLang="ko-KR" dirty="0"/>
              <a:t> </a:t>
            </a:r>
            <a:r>
              <a:rPr lang="ko-KR" altLang="en-US" dirty="0" err="1"/>
              <a:t>인게임</a:t>
            </a:r>
            <a:r>
              <a:rPr lang="ko-KR" altLang="en-US" dirty="0"/>
              <a:t> </a:t>
            </a:r>
            <a:r>
              <a:rPr lang="en-US" altLang="ko-KR" dirty="0"/>
              <a:t>CCTV </a:t>
            </a:r>
            <a:r>
              <a:rPr lang="ko-KR" altLang="en-US" dirty="0"/>
              <a:t>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16 : </a:t>
            </a:r>
            <a:r>
              <a:rPr lang="en-US" altLang="ko-KR" dirty="0">
                <a:hlinkClick r:id="rId12"/>
              </a:rPr>
              <a:t>https://www.researchgate.net/figure/a-5x5-grid-b-Central-Area-map-c-and-Hallway-map_fig3_267847466</a:t>
            </a:r>
            <a:r>
              <a:rPr lang="en-US" altLang="ko-KR" dirty="0"/>
              <a:t>  </a:t>
            </a:r>
            <a:r>
              <a:rPr lang="ko-KR" altLang="en-US" dirty="0"/>
              <a:t>환풍구 지도 사진</a:t>
            </a:r>
            <a:r>
              <a:rPr lang="en-US" altLang="ko-KR" dirty="0"/>
              <a:t>(</a:t>
            </a:r>
            <a:r>
              <a:rPr lang="ko-KR" altLang="en-US" dirty="0"/>
              <a:t>사진 </a:t>
            </a:r>
            <a:r>
              <a:rPr lang="en-US" altLang="ko-KR" dirty="0"/>
              <a:t>13</a:t>
            </a:r>
            <a:r>
              <a:rPr lang="ko-KR" altLang="en-US" dirty="0"/>
              <a:t>에서 약간의 그림 추가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사진 </a:t>
            </a:r>
            <a:r>
              <a:rPr lang="en-US" altLang="ko-KR" dirty="0"/>
              <a:t>17 : </a:t>
            </a:r>
            <a:r>
              <a:rPr lang="en-US" altLang="ko-KR" dirty="0">
                <a:hlinkClick r:id="rId15"/>
              </a:rPr>
              <a:t>https://www.redbubble.com/i/ipad-case/Imposter-Climbing-in-Vent-by-DS-Blxck/72415764.MNKGF</a:t>
            </a:r>
            <a:r>
              <a:rPr lang="en-US" altLang="ko-KR" dirty="0"/>
              <a:t> </a:t>
            </a:r>
            <a:r>
              <a:rPr lang="ko-KR" altLang="en-US" dirty="0"/>
              <a:t>환풍구로 이동중인 임포스터 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18 : </a:t>
            </a:r>
            <a:r>
              <a:rPr lang="en-US" altLang="ko-KR" dirty="0">
                <a:hlinkClick r:id="rId16"/>
              </a:rPr>
              <a:t>https://knowyourmeme.com/photos/1899872-impostor-of-the-vent</a:t>
            </a:r>
            <a:r>
              <a:rPr lang="en-US" altLang="ko-KR" dirty="0"/>
              <a:t> </a:t>
            </a:r>
            <a:r>
              <a:rPr lang="ko-KR" altLang="en-US" dirty="0"/>
              <a:t>환풍구의 임포스터 </a:t>
            </a:r>
            <a:r>
              <a:rPr lang="ko-KR" altLang="en-US" dirty="0" err="1"/>
              <a:t>밈</a:t>
            </a:r>
            <a:r>
              <a:rPr lang="ko-KR" altLang="en-US" dirty="0"/>
              <a:t> 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21 : </a:t>
            </a:r>
            <a:r>
              <a:rPr lang="en-US" altLang="ko-KR" dirty="0">
                <a:hlinkClick r:id="rId12"/>
              </a:rPr>
              <a:t>https://www.researchgate.net/figure/a-5x5-grid-b-Central-Area-map-c-and-Hallway-map_fig3_267847466</a:t>
            </a:r>
            <a:r>
              <a:rPr lang="en-US" altLang="ko-KR" dirty="0"/>
              <a:t>  </a:t>
            </a:r>
            <a:r>
              <a:rPr lang="ko-KR" altLang="en-US" dirty="0"/>
              <a:t>맵 지도 사진</a:t>
            </a:r>
            <a:r>
              <a:rPr lang="en-US" altLang="ko-KR" dirty="0"/>
              <a:t>(</a:t>
            </a:r>
            <a:r>
              <a:rPr lang="ko-KR" altLang="en-US" dirty="0"/>
              <a:t>사진 </a:t>
            </a:r>
            <a:r>
              <a:rPr lang="en-US" altLang="ko-KR" dirty="0"/>
              <a:t>13</a:t>
            </a:r>
            <a:r>
              <a:rPr lang="ko-KR" altLang="en-US" dirty="0"/>
              <a:t>에서 약간의 그림 추가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5050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A83E4F-CAFC-1D5C-2ECD-F8A35736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28600"/>
            <a:ext cx="10396882" cy="1151965"/>
          </a:xfrm>
        </p:spPr>
        <p:txBody>
          <a:bodyPr/>
          <a:lstStyle/>
          <a:p>
            <a:r>
              <a:rPr lang="ko-KR" altLang="en-US"/>
              <a:t>사진 </a:t>
            </a:r>
            <a:r>
              <a:rPr lang="ko-KR" altLang="en-US" dirty="0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7CEC18-164C-70D3-17A9-EF5323FFF71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7976" y="903193"/>
            <a:ext cx="10394707" cy="442856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altLang="ko-KR" dirty="0">
              <a:hlinkClick r:id="rId2"/>
            </a:endParaRPr>
          </a:p>
          <a:p>
            <a:r>
              <a:rPr lang="ko-KR" altLang="en-US" dirty="0"/>
              <a:t>사진 </a:t>
            </a:r>
            <a:r>
              <a:rPr lang="en-US" altLang="ko-KR" dirty="0"/>
              <a:t>23 : </a:t>
            </a:r>
            <a:r>
              <a:rPr lang="en-US" altLang="ko-KR" dirty="0">
                <a:hlinkClick r:id="rId3"/>
              </a:rPr>
              <a:t>https://vsbattles.fandom.com/wiki/Sledgehammer</a:t>
            </a:r>
            <a:r>
              <a:rPr lang="en-US" altLang="ko-KR" dirty="0"/>
              <a:t> </a:t>
            </a:r>
            <a:r>
              <a:rPr lang="ko-KR" altLang="en-US" dirty="0" err="1"/>
              <a:t>슬레지해머</a:t>
            </a:r>
            <a:r>
              <a:rPr lang="ko-KR" altLang="en-US" dirty="0"/>
              <a:t> 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24 : </a:t>
            </a:r>
            <a:r>
              <a:rPr lang="en-US" altLang="ko-KR" sz="2000" dirty="0">
                <a:ea typeface="HY견고딕" panose="02030600000101010101" pitchFamily="18" charset="-127"/>
                <a:hlinkClick r:id="rId4"/>
              </a:rPr>
              <a:t>https://makeagif.com/gif/modern-warfare-every-finishing-move-4j1TVr</a:t>
            </a:r>
            <a:r>
              <a:rPr lang="en-US" altLang="ko-KR" sz="2000" dirty="0">
                <a:ea typeface="HY견고딕" panose="02030600000101010101" pitchFamily="18" charset="-127"/>
              </a:rPr>
              <a:t> </a:t>
            </a:r>
            <a:r>
              <a:rPr lang="ko-KR" altLang="en-US" sz="2000" dirty="0">
                <a:latin typeface="+mj-ea"/>
                <a:ea typeface="+mj-ea"/>
              </a:rPr>
              <a:t>제압 모션 움짤</a:t>
            </a:r>
            <a:endParaRPr lang="en-US" altLang="ko-KR" sz="2000" dirty="0">
              <a:latin typeface="+mj-ea"/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25 : </a:t>
            </a:r>
            <a:r>
              <a:rPr lang="en-US" altLang="ko-KR" dirty="0">
                <a:ea typeface="+mj-ea"/>
                <a:hlinkClick r:id="rId5"/>
              </a:rPr>
              <a:t>https://www.artstation.com/artwork/w8wlY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>
                <a:ea typeface="+mj-ea"/>
              </a:rPr>
              <a:t>미래 화기 사진</a:t>
            </a:r>
            <a:endParaRPr lang="en-US" altLang="ko-KR" dirty="0">
              <a:ea typeface="+mj-ea"/>
            </a:endParaRPr>
          </a:p>
          <a:p>
            <a:r>
              <a:rPr lang="ko-KR" altLang="en-US" sz="2000" dirty="0">
                <a:ea typeface="+mj-ea"/>
              </a:rPr>
              <a:t>사진 </a:t>
            </a:r>
            <a:r>
              <a:rPr lang="en-US" altLang="ko-KR" sz="2000" dirty="0">
                <a:ea typeface="+mj-ea"/>
              </a:rPr>
              <a:t>26 : </a:t>
            </a:r>
            <a:r>
              <a:rPr lang="en-US" altLang="ko-KR" sz="2000" dirty="0">
                <a:ea typeface="+mj-ea"/>
                <a:hlinkClick r:id="rId6"/>
              </a:rPr>
              <a:t>https://www.unrealengine.com/marketplace/ko/product/pack-of-various-grenades</a:t>
            </a:r>
            <a:r>
              <a:rPr lang="en-US" altLang="ko-KR" sz="2000" dirty="0">
                <a:ea typeface="+mj-ea"/>
              </a:rPr>
              <a:t> </a:t>
            </a:r>
            <a:r>
              <a:rPr lang="ko-KR" altLang="en-US" sz="2000" dirty="0">
                <a:ea typeface="+mj-ea"/>
              </a:rPr>
              <a:t>수류탄 사진</a:t>
            </a:r>
            <a:endParaRPr lang="en-US" altLang="ko-KR" sz="2000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27 : </a:t>
            </a:r>
            <a:r>
              <a:rPr lang="en-US" altLang="ko-KR" dirty="0">
                <a:ea typeface="+mj-ea"/>
                <a:hlinkClick r:id="rId7"/>
              </a:rPr>
              <a:t>https://tenor.com/ko/view/gernade-gif-20208547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>
                <a:ea typeface="+mj-ea"/>
              </a:rPr>
              <a:t>수류탄 투척 </a:t>
            </a:r>
            <a:r>
              <a:rPr lang="en-US" altLang="ko-KR" dirty="0">
                <a:ea typeface="+mj-ea"/>
              </a:rPr>
              <a:t>gif</a:t>
            </a: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28 : </a:t>
            </a:r>
            <a:r>
              <a:rPr lang="en-US" altLang="ko-KR" dirty="0">
                <a:ea typeface="+mj-ea"/>
                <a:hlinkClick r:id="rId8"/>
              </a:rPr>
              <a:t>https://critpoints.net/2016/04/09/what-ruined-fps-games-regenerating-health/</a:t>
            </a:r>
            <a:r>
              <a:rPr lang="en-US" altLang="ko-KR" dirty="0">
                <a:ea typeface="+mj-ea"/>
              </a:rPr>
              <a:t> FPS </a:t>
            </a:r>
            <a:r>
              <a:rPr lang="ko-KR" altLang="en-US" dirty="0">
                <a:ea typeface="+mj-ea"/>
              </a:rPr>
              <a:t>게임 체력 부족 예시 사진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29 : </a:t>
            </a:r>
            <a:r>
              <a:rPr lang="en-US" altLang="ko-KR" dirty="0">
                <a:ea typeface="+mj-ea"/>
                <a:hlinkClick r:id="rId9"/>
              </a:rPr>
              <a:t>https://www.reddit.com/r/apexlegends/comments/azjz5u/syringe_3d_model_need_help/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 err="1">
                <a:ea typeface="+mj-ea"/>
              </a:rPr>
              <a:t>에이펙스</a:t>
            </a:r>
            <a:r>
              <a:rPr lang="ko-KR" altLang="en-US" dirty="0">
                <a:ea typeface="+mj-ea"/>
              </a:rPr>
              <a:t> 레전드 주사기 사진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30 : </a:t>
            </a:r>
            <a:r>
              <a:rPr lang="en-US" altLang="ko-KR" dirty="0">
                <a:ea typeface="+mj-ea"/>
                <a:hlinkClick r:id="rId10"/>
              </a:rPr>
              <a:t>https://gfycat.com/fr/jauntybigheartedjellyfish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 err="1">
                <a:ea typeface="+mj-ea"/>
              </a:rPr>
              <a:t>에이펙스</a:t>
            </a:r>
            <a:r>
              <a:rPr lang="ko-KR" altLang="en-US" dirty="0">
                <a:ea typeface="+mj-ea"/>
              </a:rPr>
              <a:t> 레전드 부활 </a:t>
            </a:r>
            <a:r>
              <a:rPr lang="en-US" altLang="ko-KR" dirty="0">
                <a:ea typeface="+mj-ea"/>
              </a:rPr>
              <a:t>gif</a:t>
            </a: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34 : </a:t>
            </a:r>
            <a:r>
              <a:rPr lang="en-US" altLang="ko-KR" dirty="0">
                <a:ea typeface="+mj-ea"/>
                <a:hlinkClick r:id="rId11"/>
              </a:rPr>
              <a:t>https://thecyclefrontier.wiki/wiki/Keycards#/media/File:KeyCardBlue.png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 err="1">
                <a:ea typeface="+mj-ea"/>
              </a:rPr>
              <a:t>키카드</a:t>
            </a:r>
            <a:r>
              <a:rPr lang="ko-KR" altLang="en-US" dirty="0">
                <a:ea typeface="+mj-ea"/>
              </a:rPr>
              <a:t> 이미지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35 : </a:t>
            </a: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?? : </a:t>
            </a:r>
            <a:r>
              <a:rPr lang="en-US" altLang="ko-KR" dirty="0">
                <a:ea typeface="+mj-ea"/>
                <a:hlinkClick r:id="rId12"/>
              </a:rPr>
              <a:t>https://www.istockphoto.com/kr/%EC%82%AC%EC%A7%84/balck-%EB%B0%8F-%EC%9D%B8%EB%AA%85%EB%B3%84-%EC%9D%B4%EB%AF%B8%EC%A7%80-%EB%82%A8%EC%84%B1-%EC%8B%A4%EB%A3%A8%EC%97%A3-%EC%8B%A4%ED%96%89-gm185086433-19156739?phrase=escape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>
                <a:ea typeface="+mj-ea"/>
              </a:rPr>
              <a:t>탈출 사진</a:t>
            </a:r>
            <a:endParaRPr lang="en-US" altLang="ko-KR" dirty="0">
              <a:ea typeface="+mj-ea"/>
            </a:endParaRPr>
          </a:p>
          <a:p>
            <a:endParaRPr lang="en-US" altLang="ko-KR" sz="2000" dirty="0">
              <a:ea typeface="HY견고딕" panose="0203060000010101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0263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1779496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1.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서론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047E8E46-96E6-0691-30C0-8F2F0896CC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88050" y="2193747"/>
            <a:ext cx="5092457" cy="281340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모종의 실험에 반강제로 참여하여 로봇의 몸으로 깨어난 용병들이 다른 피실험자들과 맞서며 임무를 완수하고 실험실을 탈출하는 게임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5319012" y="1483415"/>
            <a:ext cx="13059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컨셉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4979FA-4610-4619-E3B5-3EAD67B39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8" y="2193748"/>
            <a:ext cx="5092456" cy="281340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AA030D-2F19-BA2E-ECFE-70424C946145}"/>
              </a:ext>
            </a:extLst>
          </p:cNvPr>
          <p:cNvSpPr txBox="1"/>
          <p:nvPr/>
        </p:nvSpPr>
        <p:spPr>
          <a:xfrm>
            <a:off x="685797" y="5117319"/>
            <a:ext cx="5092456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 :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내에 등장하는 가상의 초거대기업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, ‘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추축 재단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의 로고</a:t>
            </a:r>
          </a:p>
        </p:txBody>
      </p:sp>
      <p:pic>
        <p:nvPicPr>
          <p:cNvPr id="6" name="그림 5" descr="스크린샷, 그래픽, 블랙, 디자인이(가) 표시된 사진&#10;&#10;자동 생성된 설명">
            <a:extLst>
              <a:ext uri="{FF2B5EF4-FFF2-40B4-BE49-F238E27FC236}">
                <a16:creationId xmlns:a16="http://schemas.microsoft.com/office/drawing/2014/main" id="{6CADA16D-21FB-BDC7-0BCD-68E94782D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49498">
            <a:off x="2441653" y="1467923"/>
            <a:ext cx="1580742" cy="145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57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1779496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1.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서론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047E8E46-96E6-0691-30C0-8F2F0896CC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81144" y="2214861"/>
            <a:ext cx="7413811" cy="2590221"/>
          </a:xfr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게임의 전반적인 요소들에 대한 원활한 이해를 위해 세계관 및 스토리 서술과 게임 진행 흐름</a:t>
            </a:r>
            <a:r>
              <a:rPr lang="en-US" altLang="ko-KR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  <a:r>
              <a:rPr lang="en-US" altLang="ko-KR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 </a:t>
            </a: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위주로 서술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5319012" y="1483415"/>
            <a:ext cx="13059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기획 컨셉</a:t>
            </a:r>
          </a:p>
        </p:txBody>
      </p:sp>
      <p:pic>
        <p:nvPicPr>
          <p:cNvPr id="13" name="그림 12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84C5583E-696E-B704-F5EE-82A78D19C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70388">
            <a:off x="1555770" y="1840292"/>
            <a:ext cx="1450750" cy="749138"/>
          </a:xfrm>
          <a:prstGeom prst="rect">
            <a:avLst/>
          </a:prstGeom>
        </p:spPr>
      </p:pic>
      <p:pic>
        <p:nvPicPr>
          <p:cNvPr id="14" name="그림 13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C6DD5077-05E6-DBD9-D3C9-154D8D240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70388">
            <a:off x="8888899" y="4215939"/>
            <a:ext cx="1450750" cy="74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58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3061450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2.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정보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047E8E46-96E6-0691-30C0-8F2F0896CC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70143" y="4473049"/>
            <a:ext cx="8635813" cy="900376"/>
          </a:xfr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endParaRPr lang="ko-KR" altLang="en-US" sz="3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4461036" y="1498207"/>
            <a:ext cx="3054025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사용 라이브러리 및 언어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670141" y="2173941"/>
            <a:ext cx="8635814" cy="160858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endParaRPr lang="ko-KR" altLang="en-US" sz="3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BE8485-A196-EAFA-827E-4B692DF82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366" y="2420470"/>
            <a:ext cx="4127128" cy="1255059"/>
          </a:xfrm>
          <a:prstGeom prst="rect">
            <a:avLst/>
          </a:prstGeom>
          <a:noFill/>
          <a:ln w="28575"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58B038F-B526-27D2-5AD4-E9D815805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515" y="2420469"/>
            <a:ext cx="1116419" cy="12550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51658C-55CB-AA95-B837-FA0EE3E74913}"/>
              </a:ext>
            </a:extLst>
          </p:cNvPr>
          <p:cNvSpPr txBox="1"/>
          <p:nvPr/>
        </p:nvSpPr>
        <p:spPr>
          <a:xfrm>
            <a:off x="1670139" y="3883683"/>
            <a:ext cx="4317909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2. Vulkan(API)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로고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27AE58-60F6-3A1C-8ED1-52D42A3969DE}"/>
              </a:ext>
            </a:extLst>
          </p:cNvPr>
          <p:cNvSpPr txBox="1"/>
          <p:nvPr/>
        </p:nvSpPr>
        <p:spPr>
          <a:xfrm>
            <a:off x="5988048" y="3883683"/>
            <a:ext cx="4317905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3. C++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언어 로고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D05774D-0798-7086-8F25-CA22C326FD7A}"/>
              </a:ext>
            </a:extLst>
          </p:cNvPr>
          <p:cNvCxnSpPr>
            <a:stCxn id="7" idx="0"/>
            <a:endCxn id="7" idx="2"/>
          </p:cNvCxnSpPr>
          <p:nvPr/>
        </p:nvCxnSpPr>
        <p:spPr>
          <a:xfrm>
            <a:off x="5988048" y="2173941"/>
            <a:ext cx="0" cy="160858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D7FED652-CAED-A8A2-82D3-0576CADA0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21096" y="2383929"/>
            <a:ext cx="1293431" cy="128976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0AA2F69-F29A-1A5C-0FB0-1F54F308C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652048" y="2383929"/>
            <a:ext cx="1293431" cy="128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169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3061450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2.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정보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047E8E46-96E6-0691-30C0-8F2F0896CC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78307" y="2956803"/>
            <a:ext cx="7503458" cy="707886"/>
          </a:xfr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한 실험에 사용되는 피실험자는 총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명이며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각각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명씩 팀으로 묶여 임무를 수행하게 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다른 팀과 임무 도중에 일시적인 협력은 가능하나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탈출이 가능한 팀은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 뿐이라는 사실을 잊지 말아야 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5327450" y="1523197"/>
            <a:ext cx="132119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장르</a:t>
            </a:r>
            <a:endParaRPr lang="ko-KR" alt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213BF-6E75-94E2-4E99-8FCEACF67D35}"/>
              </a:ext>
            </a:extLst>
          </p:cNvPr>
          <p:cNvSpPr txBox="1"/>
          <p:nvPr/>
        </p:nvSpPr>
        <p:spPr>
          <a:xfrm>
            <a:off x="685797" y="2956803"/>
            <a:ext cx="2667003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MMO</a:t>
            </a:r>
            <a:endParaRPr lang="ko-KR" altLang="en-US" sz="4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DE892-921A-67EC-4E70-8AF596B722A1}"/>
              </a:ext>
            </a:extLst>
          </p:cNvPr>
          <p:cNvSpPr txBox="1"/>
          <p:nvPr/>
        </p:nvSpPr>
        <p:spPr>
          <a:xfrm>
            <a:off x="685797" y="3845648"/>
            <a:ext cx="2667003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탈출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372980AD-E065-F79F-6E41-449173B1A059}"/>
              </a:ext>
            </a:extLst>
          </p:cNvPr>
          <p:cNvSpPr txBox="1">
            <a:spLocks/>
          </p:cNvSpPr>
          <p:nvPr/>
        </p:nvSpPr>
        <p:spPr>
          <a:xfrm>
            <a:off x="3478307" y="3845648"/>
            <a:ext cx="7503458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피실험자들은 한정된 공간인 실험실 곳곳에 배치된 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키카드를 이용하여 실험실을 무사히 빠져나갈 수 있게 해주는 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＇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＇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회수하여 탈출해야 함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7C7E98-02E0-0F69-015F-69C031522B04}"/>
              </a:ext>
            </a:extLst>
          </p:cNvPr>
          <p:cNvSpPr txBox="1"/>
          <p:nvPr/>
        </p:nvSpPr>
        <p:spPr>
          <a:xfrm>
            <a:off x="685797" y="4741119"/>
            <a:ext cx="2667003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루트슈터</a:t>
            </a:r>
            <a:endParaRPr lang="ko-KR" altLang="en-US" sz="4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95B52D0A-6CD2-CB94-8FD5-5DDD7B855941}"/>
              </a:ext>
            </a:extLst>
          </p:cNvPr>
          <p:cNvSpPr txBox="1">
            <a:spLocks/>
          </p:cNvSpPr>
          <p:nvPr/>
        </p:nvSpPr>
        <p:spPr>
          <a:xfrm>
            <a:off x="3478307" y="4734493"/>
            <a:ext cx="7503458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피실험자들은 실험실 곳곳에 배치된 화기들을 습득하여 전투에 활용할 수 있으며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각 화기의 특성에 따라 적과의 교전 방식이나 생존 전략에 큰 변화가 생길 수 있음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2B2C9A8C-C165-AB15-0299-D417D1329485}"/>
              </a:ext>
            </a:extLst>
          </p:cNvPr>
          <p:cNvSpPr txBox="1">
            <a:spLocks/>
          </p:cNvSpPr>
          <p:nvPr/>
        </p:nvSpPr>
        <p:spPr>
          <a:xfrm>
            <a:off x="3478307" y="2067958"/>
            <a:ext cx="7503458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실험에 참여한 모든 피실험자</a:t>
            </a:r>
            <a:r>
              <a:rPr lang="en-US" altLang="ko-KR" sz="150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500"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</a:t>
            </a:r>
            <a:r>
              <a:rPr lang="en-US" altLang="ko-KR" sz="150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500">
                <a:latin typeface="휴먼엑스포" panose="02030504000101010101" pitchFamily="18" charset="-127"/>
                <a:ea typeface="휴먼엑스포" panose="02030504000101010101" pitchFamily="18" charset="-127"/>
              </a:rPr>
              <a:t>들은 실험실을 탈출한다는 단 하나의 목표를 달성하는 것을 방해하는 다른 모든 피실험자들을 제거해야 함</a:t>
            </a:r>
            <a:r>
              <a:rPr lang="en-US" altLang="ko-KR" sz="150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36FF1C-CAB7-E4A0-BC05-9DC6B7B931C5}"/>
              </a:ext>
            </a:extLst>
          </p:cNvPr>
          <p:cNvSpPr txBox="1"/>
          <p:nvPr/>
        </p:nvSpPr>
        <p:spPr>
          <a:xfrm>
            <a:off x="685797" y="2067958"/>
            <a:ext cx="2667003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배틀 </a:t>
            </a:r>
            <a:r>
              <a:rPr lang="ko-KR" altLang="en-US" sz="4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로얄</a:t>
            </a:r>
            <a:endParaRPr lang="ko-KR" altLang="en-US" sz="4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1825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표 29">
            <a:extLst>
              <a:ext uri="{FF2B5EF4-FFF2-40B4-BE49-F238E27FC236}">
                <a16:creationId xmlns:a16="http://schemas.microsoft.com/office/drawing/2014/main" id="{F2EB7EF8-0B4D-66AE-64AF-DAF95DBF3F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263877"/>
              </p:ext>
            </p:extLst>
          </p:nvPr>
        </p:nvGraphicFramePr>
        <p:xfrm>
          <a:off x="1670139" y="2119358"/>
          <a:ext cx="8635814" cy="17017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7250">
                  <a:extLst>
                    <a:ext uri="{9D8B030D-6E8A-4147-A177-3AD203B41FA5}">
                      <a16:colId xmlns:a16="http://schemas.microsoft.com/office/drawing/2014/main" val="3552385986"/>
                    </a:ext>
                  </a:extLst>
                </a:gridCol>
                <a:gridCol w="4308564">
                  <a:extLst>
                    <a:ext uri="{9D8B030D-6E8A-4147-A177-3AD203B41FA5}">
                      <a16:colId xmlns:a16="http://schemas.microsoft.com/office/drawing/2014/main" val="2714411104"/>
                    </a:ext>
                  </a:extLst>
                </a:gridCol>
              </a:tblGrid>
              <a:tr h="422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등급 분류 세부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657757"/>
                  </a:ext>
                </a:extLst>
              </a:tr>
              <a:tr h="127913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9240617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3061450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2.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정보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047E8E46-96E6-0691-30C0-8F2F0896CC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70135" y="4290153"/>
            <a:ext cx="8635813" cy="1144621"/>
          </a:xfr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본 게임은 헌트 쇼다운을 플레이하거나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이와 비슷한 탈출 </a:t>
            </a:r>
            <a:r>
              <a:rPr lang="ko-KR" altLang="en-US" sz="15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루트슈터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장르의 게임들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예 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이스케이프 </a:t>
            </a:r>
            <a:r>
              <a:rPr lang="ko-KR" altLang="en-US" sz="15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프롬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5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타르코프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더 사이클 </a:t>
            </a:r>
            <a:r>
              <a:rPr lang="ko-KR" altLang="en-US" sz="15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프론티어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5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머라우더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제로 </a:t>
            </a:r>
            <a:r>
              <a:rPr lang="ko-KR" altLang="en-US" sz="15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시버트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등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을 플레이한 경험이 있는 게이머들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혹은 이러한 장르를 가진 기존 게임들에 질려 새로운 게임을 찾고 있는 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20 ~ 30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대 게이머들을 타겟 유저로 삼아 개발될 예정임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4547519" y="1560960"/>
            <a:ext cx="2881058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이용 등급 및 타겟 유저</a:t>
            </a:r>
          </a:p>
        </p:txBody>
      </p:sp>
      <p:pic>
        <p:nvPicPr>
          <p:cNvPr id="14" name="그림 13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C6DD5077-05E6-DBD9-D3C9-154D8D240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70388">
            <a:off x="1262663" y="1963916"/>
            <a:ext cx="897724" cy="4635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51658C-55CB-AA95-B837-FA0EE3E74913}"/>
              </a:ext>
            </a:extLst>
          </p:cNvPr>
          <p:cNvSpPr txBox="1"/>
          <p:nvPr/>
        </p:nvSpPr>
        <p:spPr>
          <a:xfrm>
            <a:off x="1670139" y="3883683"/>
            <a:ext cx="4317909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4. 15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세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이용가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등급 분류 기준 아이콘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6DCE541-B1BA-9186-2B76-0EBEE8716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104" y="2637258"/>
            <a:ext cx="1182627" cy="110713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9C149AA-5237-3A14-6956-6C9A96F08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333" y="2627062"/>
            <a:ext cx="1182624" cy="110713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1416E2D-9B7F-44F4-3C15-D8380BCDC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0559" y="2621964"/>
            <a:ext cx="1177127" cy="110713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DF5178E-7EF9-D725-140F-A488CD8E8433}"/>
              </a:ext>
            </a:extLst>
          </p:cNvPr>
          <p:cNvSpPr txBox="1"/>
          <p:nvPr/>
        </p:nvSpPr>
        <p:spPr>
          <a:xfrm>
            <a:off x="5988050" y="3883683"/>
            <a:ext cx="4317909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 ~ 7.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폭력성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언어의 부적절성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약물 등급 분류 세부 기준 아이콘</a:t>
            </a:r>
          </a:p>
        </p:txBody>
      </p:sp>
      <p:pic>
        <p:nvPicPr>
          <p:cNvPr id="32" name="그림 31" descr="로고, 폰트, 상징, 텍스트이(가) 표시된 사진&#10;&#10;자동 생성된 설명">
            <a:extLst>
              <a:ext uri="{FF2B5EF4-FFF2-40B4-BE49-F238E27FC236}">
                <a16:creationId xmlns:a16="http://schemas.microsoft.com/office/drawing/2014/main" id="{D0BA124B-601E-9247-DA67-2256936A7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7779" y="2656064"/>
            <a:ext cx="1182627" cy="1096942"/>
          </a:xfrm>
          <a:prstGeom prst="rect">
            <a:avLst/>
          </a:prstGeom>
        </p:spPr>
      </p:pic>
      <p:pic>
        <p:nvPicPr>
          <p:cNvPr id="33" name="그림 32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2A16B6F4-8F1E-61DD-7809-68D15FAC1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559340">
            <a:off x="9950490" y="1970557"/>
            <a:ext cx="710924" cy="367107"/>
          </a:xfrm>
          <a:prstGeom prst="rect">
            <a:avLst/>
          </a:prstGeom>
        </p:spPr>
      </p:pic>
      <p:pic>
        <p:nvPicPr>
          <p:cNvPr id="35" name="그림 34" descr="스크린샷, 그래픽, 블랙, 디자인이(가) 표시된 사진&#10;&#10;자동 생성된 설명">
            <a:extLst>
              <a:ext uri="{FF2B5EF4-FFF2-40B4-BE49-F238E27FC236}">
                <a16:creationId xmlns:a16="http://schemas.microsoft.com/office/drawing/2014/main" id="{CAF79FE4-8B58-C508-25EB-053090C020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707611">
            <a:off x="1331203" y="4571081"/>
            <a:ext cx="634588" cy="582763"/>
          </a:xfrm>
          <a:prstGeom prst="rect">
            <a:avLst/>
          </a:prstGeom>
        </p:spPr>
      </p:pic>
      <p:pic>
        <p:nvPicPr>
          <p:cNvPr id="36" name="그림 35" descr="스크린샷, 그래픽, 블랙, 디자인이(가) 표시된 사진&#10;&#10;자동 생성된 설명">
            <a:extLst>
              <a:ext uri="{FF2B5EF4-FFF2-40B4-BE49-F238E27FC236}">
                <a16:creationId xmlns:a16="http://schemas.microsoft.com/office/drawing/2014/main" id="{C0CC2F44-51BB-86CE-CAF7-1D3B4999F1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707611">
            <a:off x="9988654" y="4571080"/>
            <a:ext cx="634588" cy="58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76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3061450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2.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정보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4720749" y="1500833"/>
            <a:ext cx="2534597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플랫폼 및 권장 사양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670144" y="2985247"/>
            <a:ext cx="4317910" cy="24705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OS – Windows 10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endParaRPr lang="en-US" altLang="ko-KR" sz="13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CPU –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인텔 </a:t>
            </a:r>
            <a:r>
              <a:rPr lang="ko-KR" altLang="en-US" sz="1300" dirty="0" err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쿼드코어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3.2Ghz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, AMD </a:t>
            </a:r>
            <a:r>
              <a:rPr lang="ko-KR" altLang="en-US" sz="1300" dirty="0" err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쿼드코어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3.6Ghz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endParaRPr lang="en-US" altLang="ko-KR" sz="13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RAM – 16GB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GPU – RTX 1060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Direct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X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11/12 </a:t>
            </a:r>
          </a:p>
          <a:p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저장공간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- 20GB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endParaRPr lang="ko-KR" altLang="en-US" sz="13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aphicFrame>
        <p:nvGraphicFramePr>
          <p:cNvPr id="14" name="표 15">
            <a:extLst>
              <a:ext uri="{FF2B5EF4-FFF2-40B4-BE49-F238E27FC236}">
                <a16:creationId xmlns:a16="http://schemas.microsoft.com/office/drawing/2014/main" id="{57BB1258-621D-D3BF-0F5D-2A9E55DF9C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87378"/>
              </p:ext>
            </p:extLst>
          </p:nvPr>
        </p:nvGraphicFramePr>
        <p:xfrm>
          <a:off x="1670143" y="2168028"/>
          <a:ext cx="863581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7907">
                  <a:extLst>
                    <a:ext uri="{9D8B030D-6E8A-4147-A177-3AD203B41FA5}">
                      <a16:colId xmlns:a16="http://schemas.microsoft.com/office/drawing/2014/main" val="4138881547"/>
                    </a:ext>
                  </a:extLst>
                </a:gridCol>
                <a:gridCol w="4317907">
                  <a:extLst>
                    <a:ext uri="{9D8B030D-6E8A-4147-A177-3AD203B41FA5}">
                      <a16:colId xmlns:a16="http://schemas.microsoft.com/office/drawing/2014/main" val="369459149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[</a:t>
                      </a:r>
                      <a:r>
                        <a:rPr lang="ko-KR" altLang="en-US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주 플랫폼 </a:t>
                      </a:r>
                      <a:r>
                        <a:rPr lang="en-US" altLang="ko-KR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: </a:t>
                      </a:r>
                      <a:r>
                        <a:rPr lang="en-US" altLang="ko-KR" dirty="0">
                          <a:latin typeface="+mn-lt"/>
                          <a:ea typeface="휴먼엑스포" panose="02030504000101010101" pitchFamily="18" charset="-127"/>
                        </a:rPr>
                        <a:t>PC</a:t>
                      </a:r>
                      <a:r>
                        <a:rPr lang="en-US" altLang="ko-KR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]</a:t>
                      </a:r>
                      <a:endParaRPr lang="ko-KR" altLang="en-US" dirty="0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0377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PC  </a:t>
                      </a:r>
                      <a:r>
                        <a:rPr lang="ko-KR" altLang="en-US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최소 사양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PC  </a:t>
                      </a:r>
                      <a:r>
                        <a:rPr lang="ko-KR" altLang="en-US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권장 사양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4142229"/>
                  </a:ext>
                </a:extLst>
              </a:tr>
            </a:tbl>
          </a:graphicData>
        </a:graphic>
      </p:graphicFrame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5C80C5A7-1FB4-7A17-2E9D-1B436F82A161}"/>
              </a:ext>
            </a:extLst>
          </p:cNvPr>
          <p:cNvSpPr txBox="1">
            <a:spLocks/>
          </p:cNvSpPr>
          <p:nvPr/>
        </p:nvSpPr>
        <p:spPr>
          <a:xfrm>
            <a:off x="5988048" y="2985247"/>
            <a:ext cx="4317909" cy="24705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OS – Windows 10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endParaRPr lang="en-US" altLang="ko-KR" sz="13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CPU –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인텔 </a:t>
            </a:r>
            <a:r>
              <a:rPr lang="ko-KR" altLang="en-US" sz="1300" dirty="0" err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쿼드코어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4.0Ghz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, AMD </a:t>
            </a:r>
            <a:r>
              <a:rPr lang="ko-KR" altLang="en-US" sz="1300" dirty="0" err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쿼드코어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4.0Ghz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endParaRPr lang="en-US" altLang="ko-KR" sz="13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RAM – 16GB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GPU – RTX 2060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Direct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X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11/12 </a:t>
            </a:r>
          </a:p>
          <a:p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저장공간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- 20GB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endParaRPr lang="ko-KR" altLang="en-US" sz="13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F2BFE77-561D-220E-A49E-C1ECF5AB3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373143" y="1482033"/>
            <a:ext cx="3061450" cy="12897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752BD86-061D-3104-BDCF-AF648280C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756" y="1485375"/>
            <a:ext cx="3061449" cy="128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419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주요 이벤트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TM04033927[[fn=주요 이벤트]]</Template>
  <TotalTime>2984</TotalTime>
  <Words>3348</Words>
  <Application>Microsoft Office PowerPoint</Application>
  <PresentationFormat>와이드스크린</PresentationFormat>
  <Paragraphs>323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8" baseType="lpstr">
      <vt:lpstr>맑은 고딕</vt:lpstr>
      <vt:lpstr>휴먼엑스포</vt:lpstr>
      <vt:lpstr>Arial</vt:lpstr>
      <vt:lpstr>Impact</vt:lpstr>
      <vt:lpstr>주요 이벤트</vt:lpstr>
      <vt:lpstr>PROJECT: ReWALK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아이콘 출처</vt:lpstr>
      <vt:lpstr>사진 출처</vt:lpstr>
      <vt:lpstr>사진 출처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PROJECT: ReWORK</dc:title>
  <dc:creator>임 윤수</dc:creator>
  <cp:lastModifiedBy>임 윤수</cp:lastModifiedBy>
  <cp:revision>55</cp:revision>
  <dcterms:created xsi:type="dcterms:W3CDTF">2023-07-11T13:07:30Z</dcterms:created>
  <dcterms:modified xsi:type="dcterms:W3CDTF">2023-07-22T15:45:43Z</dcterms:modified>
</cp:coreProperties>
</file>